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584" r:id="rId2"/>
    <p:sldId id="673" r:id="rId3"/>
    <p:sldId id="607" r:id="rId4"/>
    <p:sldId id="692" r:id="rId5"/>
    <p:sldId id="674" r:id="rId6"/>
    <p:sldId id="693" r:id="rId7"/>
    <p:sldId id="695" r:id="rId8"/>
    <p:sldId id="696" r:id="rId9"/>
    <p:sldId id="697" r:id="rId10"/>
    <p:sldId id="698" r:id="rId11"/>
    <p:sldId id="699" r:id="rId12"/>
    <p:sldId id="700" r:id="rId13"/>
    <p:sldId id="694" r:id="rId14"/>
    <p:sldId id="670" r:id="rId15"/>
    <p:sldId id="675" r:id="rId16"/>
    <p:sldId id="671" r:id="rId17"/>
    <p:sldId id="676" r:id="rId18"/>
    <p:sldId id="672" r:id="rId19"/>
    <p:sldId id="677" r:id="rId20"/>
    <p:sldId id="679" r:id="rId21"/>
    <p:sldId id="680" r:id="rId22"/>
    <p:sldId id="681" r:id="rId23"/>
    <p:sldId id="682" r:id="rId24"/>
    <p:sldId id="683" r:id="rId25"/>
    <p:sldId id="684" r:id="rId26"/>
    <p:sldId id="685" r:id="rId27"/>
    <p:sldId id="686" r:id="rId28"/>
    <p:sldId id="689" r:id="rId29"/>
    <p:sldId id="664" r:id="rId30"/>
    <p:sldId id="678" r:id="rId31"/>
    <p:sldId id="658" r:id="rId32"/>
    <p:sldId id="688" r:id="rId33"/>
    <p:sldId id="690" r:id="rId34"/>
    <p:sldId id="687" r:id="rId35"/>
  </p:sldIdLst>
  <p:sldSz cx="9144000" cy="6858000" type="screen4x3"/>
  <p:notesSz cx="6794500" cy="9931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1D6FE7"/>
    <a:srgbClr val="CC0066"/>
    <a:srgbClr val="CC0000"/>
    <a:srgbClr val="FF0066"/>
    <a:srgbClr val="FF6600"/>
    <a:srgbClr val="00CC66"/>
    <a:srgbClr val="E0E0F8"/>
    <a:srgbClr val="663300"/>
    <a:srgbClr val="76C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9" autoAdjust="0"/>
    <p:restoredTop sz="94258" autoAdjust="0"/>
  </p:normalViewPr>
  <p:slideViewPr>
    <p:cSldViewPr>
      <p:cViewPr>
        <p:scale>
          <a:sx n="71" d="100"/>
          <a:sy n="71" d="100"/>
        </p:scale>
        <p:origin x="-1608" y="-5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1020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486" cy="49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496" y="0"/>
            <a:ext cx="2944486" cy="49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366"/>
            <a:ext cx="2944486" cy="49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496" y="9432366"/>
            <a:ext cx="2944486" cy="49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D063A7-7B08-4A69-BD42-830FD5BF5F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1797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486" cy="49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496" y="0"/>
            <a:ext cx="2944486" cy="49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60937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47" y="4716183"/>
            <a:ext cx="5436208" cy="446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366"/>
            <a:ext cx="2944486" cy="49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496" y="9432366"/>
            <a:ext cx="2944486" cy="49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C6624C-392F-4082-B0CE-8FB7F77EFD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3507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1pPr>
            <a:lvl2pPr marL="716798" indent="-275692"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2pPr>
            <a:lvl3pPr marL="1102766" indent="-220553"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3pPr>
            <a:lvl4pPr marL="1543873" indent="-220553"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4pPr>
            <a:lvl5pPr marL="1984980" indent="-220553"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5pPr>
            <a:lvl6pPr marL="2426086" indent="-2205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6pPr>
            <a:lvl7pPr marL="2867193" indent="-2205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7pPr>
            <a:lvl8pPr marL="3308299" indent="-2205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8pPr>
            <a:lvl9pPr marL="3749406" indent="-2205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E69FE56-13F4-4307-BD63-BA2194E03A45}" type="slidenum">
              <a:rPr lang="fr-FR" sz="1200"/>
              <a:pPr eaLnBrk="1" hangingPunct="1"/>
              <a:t>1</a:t>
            </a:fld>
            <a:endParaRPr lang="fr-FR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0938" cy="3722688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1pPr>
            <a:lvl2pPr marL="716798" indent="-275692"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2pPr>
            <a:lvl3pPr marL="1102766" indent="-220553"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3pPr>
            <a:lvl4pPr marL="1543873" indent="-220553"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4pPr>
            <a:lvl5pPr marL="1984980" indent="-220553"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5pPr>
            <a:lvl6pPr marL="2426086" indent="-2205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6pPr>
            <a:lvl7pPr marL="2867193" indent="-2205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7pPr>
            <a:lvl8pPr marL="3308299" indent="-2205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8pPr>
            <a:lvl9pPr marL="3749406" indent="-2205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E69FE56-13F4-4307-BD63-BA2194E03A45}" type="slidenum">
              <a:rPr lang="fr-FR" sz="1200"/>
              <a:pPr eaLnBrk="1" hangingPunct="1"/>
              <a:t>5</a:t>
            </a:fld>
            <a:endParaRPr lang="fr-FR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0938" cy="3722688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1pPr>
            <a:lvl2pPr marL="716798" indent="-275692"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2pPr>
            <a:lvl3pPr marL="1102766" indent="-220553"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3pPr>
            <a:lvl4pPr marL="1543873" indent="-220553"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4pPr>
            <a:lvl5pPr marL="1984980" indent="-220553"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5pPr>
            <a:lvl6pPr marL="2426086" indent="-2205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6pPr>
            <a:lvl7pPr marL="2867193" indent="-2205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7pPr>
            <a:lvl8pPr marL="3308299" indent="-2205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8pPr>
            <a:lvl9pPr marL="3749406" indent="-2205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E69FE56-13F4-4307-BD63-BA2194E03A45}" type="slidenum">
              <a:rPr lang="fr-FR" sz="1200"/>
              <a:pPr eaLnBrk="1" hangingPunct="1"/>
              <a:t>6</a:t>
            </a:fld>
            <a:endParaRPr lang="fr-FR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0938" cy="3722688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1pPr>
            <a:lvl2pPr marL="716798" indent="-275692"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2pPr>
            <a:lvl3pPr marL="1102766" indent="-220553"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3pPr>
            <a:lvl4pPr marL="1543873" indent="-220553"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4pPr>
            <a:lvl5pPr marL="1984980" indent="-220553"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5pPr>
            <a:lvl6pPr marL="2426086" indent="-2205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6pPr>
            <a:lvl7pPr marL="2867193" indent="-2205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7pPr>
            <a:lvl8pPr marL="3308299" indent="-2205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8pPr>
            <a:lvl9pPr marL="3749406" indent="-2205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E69FE56-13F4-4307-BD63-BA2194E03A45}" type="slidenum">
              <a:rPr lang="fr-FR" sz="1200"/>
              <a:pPr eaLnBrk="1" hangingPunct="1"/>
              <a:t>13</a:t>
            </a:fld>
            <a:endParaRPr lang="fr-FR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0938" cy="3722688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wm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4" descr="Logo Even_bonne qualité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326" y="5969161"/>
            <a:ext cx="662905" cy="20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37"/>
          <a:stretch/>
        </p:blipFill>
        <p:spPr>
          <a:xfrm>
            <a:off x="3059832" y="116632"/>
            <a:ext cx="3181081" cy="1358324"/>
          </a:xfrm>
          <a:prstGeom prst="rect">
            <a:avLst/>
          </a:prstGeom>
        </p:spPr>
      </p:pic>
      <p:pic>
        <p:nvPicPr>
          <p:cNvPr id="12" name="Image 456" descr="Citadia - en long RV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31" y="5609121"/>
            <a:ext cx="115252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653" y="6329201"/>
            <a:ext cx="11334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04" y="5940127"/>
            <a:ext cx="100012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Power point Ora - pages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r="89142"/>
          <a:stretch/>
        </p:blipFill>
        <p:spPr bwMode="auto">
          <a:xfrm>
            <a:off x="-36512" y="0"/>
            <a:ext cx="275573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77911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92" y1="28000" x2="1792" y2="28000"/>
                        <a14:foregroundMark x1="2576" y1="23000" x2="2576" y2="23000"/>
                        <a14:backgroundMark x1="48600" y1="38000" x2="48600" y2="38000"/>
                        <a14:backgroundMark x1="76596" y1="66000" x2="76596" y2="6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5324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rme libre 4"/>
          <p:cNvSpPr/>
          <p:nvPr userDrawn="1"/>
        </p:nvSpPr>
        <p:spPr>
          <a:xfrm>
            <a:off x="229817" y="-27384"/>
            <a:ext cx="8930640" cy="891540"/>
          </a:xfrm>
          <a:custGeom>
            <a:avLst/>
            <a:gdLst>
              <a:gd name="connsiteX0" fmla="*/ 0 w 8930640"/>
              <a:gd name="connsiteY0" fmla="*/ 22860 h 891540"/>
              <a:gd name="connsiteX1" fmla="*/ 0 w 8930640"/>
              <a:gd name="connsiteY1" fmla="*/ 609600 h 891540"/>
              <a:gd name="connsiteX2" fmla="*/ 403860 w 8930640"/>
              <a:gd name="connsiteY2" fmla="*/ 678180 h 891540"/>
              <a:gd name="connsiteX3" fmla="*/ 792480 w 8930640"/>
              <a:gd name="connsiteY3" fmla="*/ 746760 h 891540"/>
              <a:gd name="connsiteX4" fmla="*/ 1257300 w 8930640"/>
              <a:gd name="connsiteY4" fmla="*/ 800100 h 891540"/>
              <a:gd name="connsiteX5" fmla="*/ 1767840 w 8930640"/>
              <a:gd name="connsiteY5" fmla="*/ 845820 h 891540"/>
              <a:gd name="connsiteX6" fmla="*/ 2240280 w 8930640"/>
              <a:gd name="connsiteY6" fmla="*/ 868680 h 891540"/>
              <a:gd name="connsiteX7" fmla="*/ 2727960 w 8930640"/>
              <a:gd name="connsiteY7" fmla="*/ 891540 h 891540"/>
              <a:gd name="connsiteX8" fmla="*/ 3147060 w 8930640"/>
              <a:gd name="connsiteY8" fmla="*/ 891540 h 891540"/>
              <a:gd name="connsiteX9" fmla="*/ 3543300 w 8930640"/>
              <a:gd name="connsiteY9" fmla="*/ 891540 h 891540"/>
              <a:gd name="connsiteX10" fmla="*/ 3985260 w 8930640"/>
              <a:gd name="connsiteY10" fmla="*/ 876300 h 891540"/>
              <a:gd name="connsiteX11" fmla="*/ 4381500 w 8930640"/>
              <a:gd name="connsiteY11" fmla="*/ 853440 h 891540"/>
              <a:gd name="connsiteX12" fmla="*/ 4960620 w 8930640"/>
              <a:gd name="connsiteY12" fmla="*/ 830580 h 891540"/>
              <a:gd name="connsiteX13" fmla="*/ 5486400 w 8930640"/>
              <a:gd name="connsiteY13" fmla="*/ 800100 h 891540"/>
              <a:gd name="connsiteX14" fmla="*/ 6027420 w 8930640"/>
              <a:gd name="connsiteY14" fmla="*/ 769620 h 891540"/>
              <a:gd name="connsiteX15" fmla="*/ 6545580 w 8930640"/>
              <a:gd name="connsiteY15" fmla="*/ 739140 h 891540"/>
              <a:gd name="connsiteX16" fmla="*/ 7124700 w 8930640"/>
              <a:gd name="connsiteY16" fmla="*/ 708660 h 891540"/>
              <a:gd name="connsiteX17" fmla="*/ 7635240 w 8930640"/>
              <a:gd name="connsiteY17" fmla="*/ 685800 h 891540"/>
              <a:gd name="connsiteX18" fmla="*/ 8206740 w 8930640"/>
              <a:gd name="connsiteY18" fmla="*/ 655320 h 891540"/>
              <a:gd name="connsiteX19" fmla="*/ 8930640 w 8930640"/>
              <a:gd name="connsiteY19" fmla="*/ 655320 h 891540"/>
              <a:gd name="connsiteX20" fmla="*/ 8930640 w 8930640"/>
              <a:gd name="connsiteY20" fmla="*/ 0 h 891540"/>
              <a:gd name="connsiteX21" fmla="*/ 0 w 8930640"/>
              <a:gd name="connsiteY21" fmla="*/ 2286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930640" h="891540">
                <a:moveTo>
                  <a:pt x="0" y="22860"/>
                </a:moveTo>
                <a:lnTo>
                  <a:pt x="0" y="609600"/>
                </a:lnTo>
                <a:lnTo>
                  <a:pt x="403860" y="678180"/>
                </a:lnTo>
                <a:lnTo>
                  <a:pt x="792480" y="746760"/>
                </a:lnTo>
                <a:lnTo>
                  <a:pt x="1257300" y="800100"/>
                </a:lnTo>
                <a:lnTo>
                  <a:pt x="1767840" y="845820"/>
                </a:lnTo>
                <a:lnTo>
                  <a:pt x="2240280" y="868680"/>
                </a:lnTo>
                <a:lnTo>
                  <a:pt x="2727960" y="891540"/>
                </a:lnTo>
                <a:lnTo>
                  <a:pt x="3147060" y="891540"/>
                </a:lnTo>
                <a:lnTo>
                  <a:pt x="3543300" y="891540"/>
                </a:lnTo>
                <a:lnTo>
                  <a:pt x="3985260" y="876300"/>
                </a:lnTo>
                <a:lnTo>
                  <a:pt x="4381500" y="853440"/>
                </a:lnTo>
                <a:lnTo>
                  <a:pt x="4960620" y="830580"/>
                </a:lnTo>
                <a:lnTo>
                  <a:pt x="5486400" y="800100"/>
                </a:lnTo>
                <a:lnTo>
                  <a:pt x="6027420" y="769620"/>
                </a:lnTo>
                <a:lnTo>
                  <a:pt x="6545580" y="739140"/>
                </a:lnTo>
                <a:lnTo>
                  <a:pt x="7124700" y="708660"/>
                </a:lnTo>
                <a:lnTo>
                  <a:pt x="7635240" y="685800"/>
                </a:lnTo>
                <a:lnTo>
                  <a:pt x="8206740" y="655320"/>
                </a:lnTo>
                <a:lnTo>
                  <a:pt x="8930640" y="655320"/>
                </a:lnTo>
                <a:lnTo>
                  <a:pt x="893064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E0E0F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1538" y1="14050" x2="11538" y2="14050"/>
                        <a14:foregroundMark x1="14336" y1="22314" x2="14336" y2="22314"/>
                        <a14:foregroundMark x1="28322" y1="8264" x2="28322" y2="8264"/>
                        <a14:foregroundMark x1="30070" y1="22314" x2="30070" y2="22314"/>
                        <a14:foregroundMark x1="40210" y1="26446" x2="40210" y2="26446"/>
                        <a14:foregroundMark x1="44755" y1="4132" x2="44755" y2="4132"/>
                        <a14:foregroundMark x1="17483" y1="48760" x2="17483" y2="48760"/>
                        <a14:foregroundMark x1="23077" y1="66942" x2="23077" y2="66942"/>
                        <a14:foregroundMark x1="25874" y1="61983" x2="25874" y2="61983"/>
                        <a14:foregroundMark x1="36713" y1="47934" x2="36713" y2="47934"/>
                        <a14:foregroundMark x1="43706" y1="53719" x2="43706" y2="53719"/>
                        <a14:foregroundMark x1="48252" y1="62810" x2="48252" y2="62810"/>
                        <a14:foregroundMark x1="52098" y1="56198" x2="52098" y2="56198"/>
                        <a14:foregroundMark x1="51049" y1="62810" x2="51049" y2="62810"/>
                        <a14:foregroundMark x1="54895" y1="62810" x2="54895" y2="62810"/>
                        <a14:foregroundMark x1="56993" y1="64463" x2="56993" y2="64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7324"/>
            <a:ext cx="1017729" cy="4313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9248" y="0"/>
            <a:ext cx="6183072" cy="6926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800" b="1" i="0" baseline="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196752"/>
            <a:ext cx="8280920" cy="5328592"/>
          </a:xfrm>
          <a:prstGeom prst="rect">
            <a:avLst/>
          </a:prstGeom>
        </p:spPr>
        <p:txBody>
          <a:bodyPr/>
          <a:lstStyle>
            <a:lvl1pPr marL="363538" indent="-363538">
              <a:spcBef>
                <a:spcPts val="800"/>
              </a:spcBef>
              <a:spcAft>
                <a:spcPts val="200"/>
              </a:spcAft>
              <a:buClr>
                <a:srgbClr val="002060"/>
              </a:buClr>
              <a:buSzPct val="100000"/>
              <a:buFontTx/>
              <a:buBlip>
                <a:blip r:embed="rId6"/>
              </a:buBlip>
              <a:tabLst>
                <a:tab pos="360363" algn="l"/>
              </a:tabLst>
              <a:defRPr sz="1400" b="1">
                <a:latin typeface="Cambria" panose="02040503050406030204" pitchFamily="18" charset="0"/>
              </a:defRPr>
            </a:lvl1pPr>
            <a:lvl2pPr marL="631825" indent="-268288"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  <a:tabLst>
                <a:tab pos="627063" algn="l"/>
              </a:tabLst>
              <a:defRPr sz="1200">
                <a:latin typeface="Cambria" panose="02040503050406030204" pitchFamily="18" charset="0"/>
              </a:defRPr>
            </a:lvl2pPr>
            <a:lvl3pPr marL="801688" indent="-174625">
              <a:buClr>
                <a:srgbClr val="92D050"/>
              </a:buClr>
              <a:tabLst>
                <a:tab pos="801688" algn="l"/>
              </a:tabLst>
              <a:defRPr sz="1100">
                <a:latin typeface="Cambria" panose="02040503050406030204" pitchFamily="18" charset="0"/>
              </a:defRPr>
            </a:lvl3pPr>
            <a:lvl4pPr>
              <a:defRPr sz="1100">
                <a:latin typeface="Cambria" panose="02040503050406030204" pitchFamily="18" charset="0"/>
              </a:defRPr>
            </a:lvl4pPr>
            <a:lvl5pPr>
              <a:defRPr sz="1100">
                <a:latin typeface="Cambria" panose="02040503050406030204" pitchFamily="18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graphicFrame>
        <p:nvGraphicFramePr>
          <p:cNvPr id="9" name="Espace réservé du contenu 5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172894365"/>
              </p:ext>
            </p:extLst>
          </p:nvPr>
        </p:nvGraphicFramePr>
        <p:xfrm>
          <a:off x="7524328" y="115888"/>
          <a:ext cx="1584871" cy="42772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80120"/>
                <a:gridCol w="504751"/>
              </a:tblGrid>
              <a:tr h="42772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00" baseline="0" dirty="0" smtClean="0">
                          <a:solidFill>
                            <a:srgbClr val="002060"/>
                          </a:solidFill>
                          <a:effectLst/>
                          <a:latin typeface="Forte"/>
                          <a:ea typeface="Cambria"/>
                          <a:cs typeface="Times New Roman"/>
                        </a:rPr>
                        <a:t>PADD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00" baseline="0" dirty="0" smtClean="0">
                          <a:solidFill>
                            <a:srgbClr val="002060"/>
                          </a:solidFill>
                          <a:effectLst/>
                          <a:latin typeface="Forte"/>
                          <a:ea typeface="Cambria"/>
                          <a:cs typeface="Times New Roman"/>
                        </a:rPr>
                        <a:t>Fiche-Orientation</a:t>
                      </a:r>
                      <a:endParaRPr lang="fr-FR" sz="1000" baseline="0" dirty="0">
                        <a:solidFill>
                          <a:srgbClr val="00206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3629" marR="63629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3629" marR="6362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8604250" y="117475"/>
            <a:ext cx="539750" cy="431205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 lang="fr-FR" sz="1900" kern="1200" baseline="0" dirty="0" smtClean="0">
                <a:solidFill>
                  <a:schemeClr val="bg1"/>
                </a:solidFill>
                <a:latin typeface="Forte"/>
                <a:ea typeface="Cambria"/>
                <a:cs typeface="Times New Roman"/>
              </a:defRPr>
            </a:lvl1pPr>
            <a:lvl2pPr marL="171450" indent="0">
              <a:buNone/>
              <a:defRPr lang="fr-FR" sz="2400" kern="1200" dirty="0" smtClean="0">
                <a:latin typeface="Times New Roman" charset="0"/>
                <a:ea typeface="+mn-ea"/>
                <a:cs typeface="+mn-cs"/>
              </a:defRPr>
            </a:lvl2pPr>
            <a:lvl3pPr marL="685800" indent="0">
              <a:buNone/>
              <a:defRPr lang="fr-FR" kern="1200" dirty="0" smtClean="0">
                <a:latin typeface="Times New Roman" charset="0"/>
                <a:ea typeface="+mn-ea"/>
                <a:cs typeface="+mn-cs"/>
              </a:defRPr>
            </a:lvl3pPr>
            <a:lvl4pPr marL="1143000" indent="0">
              <a:buNone/>
              <a:defRPr lang="fr-FR" sz="2400" kern="1200" dirty="0" smtClean="0">
                <a:latin typeface="Times New Roman" charset="0"/>
                <a:ea typeface="+mn-ea"/>
                <a:cs typeface="+mn-cs"/>
              </a:defRPr>
            </a:lvl4pPr>
            <a:lvl5pPr marL="1600200" indent="0">
              <a:buNone/>
              <a:defRPr lang="fr-FR" sz="2400" kern="1200" dirty="0">
                <a:latin typeface="Times New Roman" charset="0"/>
                <a:ea typeface="+mn-ea"/>
                <a:cs typeface="+mn-cs"/>
              </a:defRPr>
            </a:lvl5pPr>
          </a:lstStyle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FR" dirty="0" smtClean="0"/>
              <a:t>Modifiez les styles du texte du masque</a:t>
            </a:r>
          </a:p>
        </p:txBody>
      </p:sp>
      <p:pic>
        <p:nvPicPr>
          <p:cNvPr id="14" name="Picture 7" descr="Power point Ora - pages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r="89142"/>
          <a:stretch/>
        </p:blipFill>
        <p:spPr bwMode="auto">
          <a:xfrm>
            <a:off x="-36512" y="0"/>
            <a:ext cx="275573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88552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ower point Ora - pages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r="89142"/>
          <a:stretch/>
        </p:blipFill>
        <p:spPr bwMode="auto">
          <a:xfrm>
            <a:off x="-36512" y="0"/>
            <a:ext cx="275573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3942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24341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5" r:id="rId3"/>
    <p:sldLayoutId id="2147483656" r:id="rId4"/>
  </p:sldLayoutIdLst>
  <p:transition spd="slow"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 de texte 3"/>
          <p:cNvSpPr txBox="1"/>
          <p:nvPr/>
        </p:nvSpPr>
        <p:spPr>
          <a:xfrm>
            <a:off x="1115616" y="1844825"/>
            <a:ext cx="6840760" cy="237626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960"/>
              </a:spcBef>
              <a:spcAft>
                <a:spcPts val="400"/>
              </a:spcAft>
            </a:pPr>
            <a:r>
              <a:rPr lang="fr-FR" sz="4000" dirty="0" smtClean="0">
                <a:solidFill>
                  <a:srgbClr val="1E190D"/>
                </a:solidFill>
                <a:effectLst/>
                <a:latin typeface="Forte"/>
                <a:ea typeface="Cambria"/>
                <a:cs typeface="Times New Roman"/>
              </a:rPr>
              <a:t>Projet d’Aménagement et de Développement Durables</a:t>
            </a:r>
          </a:p>
          <a:p>
            <a:pPr algn="ctr">
              <a:lnSpc>
                <a:spcPct val="110000"/>
              </a:lnSpc>
              <a:spcBef>
                <a:spcPts val="960"/>
              </a:spcBef>
              <a:spcAft>
                <a:spcPts val="400"/>
              </a:spcAft>
            </a:pPr>
            <a:r>
              <a:rPr lang="fr-FR" sz="4000" dirty="0" smtClean="0">
                <a:solidFill>
                  <a:srgbClr val="1E190D"/>
                </a:solidFill>
                <a:latin typeface="Forte"/>
                <a:ea typeface="Cambria"/>
                <a:cs typeface="Times New Roman"/>
              </a:rPr>
              <a:t>- PADD -</a:t>
            </a:r>
            <a:endParaRPr lang="fr-FR" sz="900" dirty="0">
              <a:effectLst/>
              <a:ea typeface="Cambria"/>
              <a:cs typeface="Times New Roman"/>
            </a:endParaRPr>
          </a:p>
          <a:p>
            <a:pPr algn="ctr">
              <a:lnSpc>
                <a:spcPct val="110000"/>
              </a:lnSpc>
              <a:spcBef>
                <a:spcPts val="960"/>
              </a:spcBef>
              <a:spcAft>
                <a:spcPts val="400"/>
              </a:spcAft>
            </a:pPr>
            <a:r>
              <a:rPr lang="fr-FR" sz="900" dirty="0">
                <a:effectLst/>
                <a:ea typeface="Cambria"/>
                <a:cs typeface="Times New Roman"/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2411404" y="4437112"/>
            <a:ext cx="4572000" cy="80432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b="1" dirty="0">
                <a:solidFill>
                  <a:srgbClr val="FF0000"/>
                </a:solidFill>
                <a:latin typeface="Cambria"/>
                <a:ea typeface="Cambria"/>
                <a:cs typeface="Times New Roman"/>
              </a:rPr>
              <a:t>Base de travail « </a:t>
            </a:r>
            <a:r>
              <a:rPr lang="fr-FR" b="1" dirty="0" smtClean="0">
                <a:solidFill>
                  <a:srgbClr val="FF0000"/>
                </a:solidFill>
                <a:latin typeface="Cambria"/>
                <a:ea typeface="Cambria"/>
                <a:cs typeface="Times New Roman"/>
              </a:rPr>
              <a:t>V.1.</a:t>
            </a:r>
            <a:r>
              <a:rPr lang="fr-FR" b="1" dirty="0">
                <a:solidFill>
                  <a:srgbClr val="FF0000"/>
                </a:solidFill>
                <a:latin typeface="Cambria"/>
                <a:ea typeface="Cambria"/>
                <a:cs typeface="Times New Roman"/>
              </a:rPr>
              <a:t> »</a:t>
            </a:r>
            <a:endParaRPr lang="fr-FR" sz="800" dirty="0">
              <a:latin typeface="Cambria"/>
              <a:ea typeface="Cambria"/>
              <a:cs typeface="Times New Roman"/>
            </a:endParaRPr>
          </a:p>
          <a:p>
            <a:pPr algn="ctr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1200" b="1" dirty="0" smtClean="0">
                <a:solidFill>
                  <a:srgbClr val="FF0000"/>
                </a:solidFill>
                <a:latin typeface="Cambria"/>
                <a:ea typeface="Cambria"/>
                <a:cs typeface="Times New Roman"/>
              </a:rPr>
              <a:t>Novembre </a:t>
            </a:r>
            <a:r>
              <a:rPr lang="fr-FR" sz="1200" b="1" dirty="0">
                <a:solidFill>
                  <a:srgbClr val="FF0000"/>
                </a:solidFill>
                <a:latin typeface="Cambria"/>
                <a:ea typeface="Cambria"/>
                <a:cs typeface="Times New Roman"/>
              </a:rPr>
              <a:t>2014</a:t>
            </a:r>
            <a:endParaRPr lang="fr-FR" sz="800" dirty="0">
              <a:effectLst/>
              <a:latin typeface="Cambria"/>
              <a:ea typeface="Cambri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24151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28" y="491886"/>
            <a:ext cx="8736160" cy="6177474"/>
          </a:xfrm>
          <a:prstGeom prst="rect">
            <a:avLst/>
          </a:prstGeom>
        </p:spPr>
      </p:pic>
      <p:sp>
        <p:nvSpPr>
          <p:cNvPr id="48" name="Forme libre 47"/>
          <p:cNvSpPr/>
          <p:nvPr/>
        </p:nvSpPr>
        <p:spPr>
          <a:xfrm>
            <a:off x="1673352" y="2834640"/>
            <a:ext cx="2020824" cy="1817235"/>
          </a:xfrm>
          <a:custGeom>
            <a:avLst/>
            <a:gdLst>
              <a:gd name="connsiteX0" fmla="*/ 128016 w 2020824"/>
              <a:gd name="connsiteY0" fmla="*/ 36576 h 1627632"/>
              <a:gd name="connsiteX1" fmla="*/ 288036 w 2020824"/>
              <a:gd name="connsiteY1" fmla="*/ 4572 h 1627632"/>
              <a:gd name="connsiteX2" fmla="*/ 749808 w 2020824"/>
              <a:gd name="connsiteY2" fmla="*/ 0 h 1627632"/>
              <a:gd name="connsiteX3" fmla="*/ 1325880 w 2020824"/>
              <a:gd name="connsiteY3" fmla="*/ 132588 h 1627632"/>
              <a:gd name="connsiteX4" fmla="*/ 1348740 w 2020824"/>
              <a:gd name="connsiteY4" fmla="*/ 219456 h 1627632"/>
              <a:gd name="connsiteX5" fmla="*/ 1312164 w 2020824"/>
              <a:gd name="connsiteY5" fmla="*/ 269748 h 1627632"/>
              <a:gd name="connsiteX6" fmla="*/ 1188720 w 2020824"/>
              <a:gd name="connsiteY6" fmla="*/ 676656 h 1627632"/>
              <a:gd name="connsiteX7" fmla="*/ 1431036 w 2020824"/>
              <a:gd name="connsiteY7" fmla="*/ 644652 h 1627632"/>
              <a:gd name="connsiteX8" fmla="*/ 1650492 w 2020824"/>
              <a:gd name="connsiteY8" fmla="*/ 342900 h 1627632"/>
              <a:gd name="connsiteX9" fmla="*/ 1828800 w 2020824"/>
              <a:gd name="connsiteY9" fmla="*/ 416052 h 1627632"/>
              <a:gd name="connsiteX10" fmla="*/ 1938528 w 2020824"/>
              <a:gd name="connsiteY10" fmla="*/ 553212 h 1627632"/>
              <a:gd name="connsiteX11" fmla="*/ 2020824 w 2020824"/>
              <a:gd name="connsiteY11" fmla="*/ 676656 h 1627632"/>
              <a:gd name="connsiteX12" fmla="*/ 2020824 w 2020824"/>
              <a:gd name="connsiteY12" fmla="*/ 864108 h 1627632"/>
              <a:gd name="connsiteX13" fmla="*/ 1965960 w 2020824"/>
              <a:gd name="connsiteY13" fmla="*/ 1161288 h 1627632"/>
              <a:gd name="connsiteX14" fmla="*/ 1938528 w 2020824"/>
              <a:gd name="connsiteY14" fmla="*/ 1284732 h 1627632"/>
              <a:gd name="connsiteX15" fmla="*/ 1865376 w 2020824"/>
              <a:gd name="connsiteY15" fmla="*/ 1463040 h 1627632"/>
              <a:gd name="connsiteX16" fmla="*/ 1664208 w 2020824"/>
              <a:gd name="connsiteY16" fmla="*/ 1453896 h 1627632"/>
              <a:gd name="connsiteX17" fmla="*/ 1572768 w 2020824"/>
              <a:gd name="connsiteY17" fmla="*/ 1485900 h 1627632"/>
              <a:gd name="connsiteX18" fmla="*/ 1495044 w 2020824"/>
              <a:gd name="connsiteY18" fmla="*/ 1627632 h 1627632"/>
              <a:gd name="connsiteX19" fmla="*/ 1303020 w 2020824"/>
              <a:gd name="connsiteY19" fmla="*/ 1609344 h 1627632"/>
              <a:gd name="connsiteX20" fmla="*/ 1321308 w 2020824"/>
              <a:gd name="connsiteY20" fmla="*/ 1531620 h 1627632"/>
              <a:gd name="connsiteX21" fmla="*/ 1280160 w 2020824"/>
              <a:gd name="connsiteY21" fmla="*/ 1444752 h 1627632"/>
              <a:gd name="connsiteX22" fmla="*/ 1220724 w 2020824"/>
              <a:gd name="connsiteY22" fmla="*/ 1380744 h 1627632"/>
              <a:gd name="connsiteX23" fmla="*/ 1143000 w 2020824"/>
              <a:gd name="connsiteY23" fmla="*/ 1312164 h 1627632"/>
              <a:gd name="connsiteX24" fmla="*/ 1037844 w 2020824"/>
              <a:gd name="connsiteY24" fmla="*/ 1325880 h 1627632"/>
              <a:gd name="connsiteX25" fmla="*/ 804672 w 2020824"/>
              <a:gd name="connsiteY25" fmla="*/ 1389888 h 1627632"/>
              <a:gd name="connsiteX26" fmla="*/ 676656 w 2020824"/>
              <a:gd name="connsiteY26" fmla="*/ 1417320 h 1627632"/>
              <a:gd name="connsiteX27" fmla="*/ 571500 w 2020824"/>
              <a:gd name="connsiteY27" fmla="*/ 1467612 h 1627632"/>
              <a:gd name="connsiteX28" fmla="*/ 493776 w 2020824"/>
              <a:gd name="connsiteY28" fmla="*/ 1421892 h 1627632"/>
              <a:gd name="connsiteX29" fmla="*/ 640080 w 2020824"/>
              <a:gd name="connsiteY29" fmla="*/ 1197864 h 1627632"/>
              <a:gd name="connsiteX30" fmla="*/ 0 w 2020824"/>
              <a:gd name="connsiteY30" fmla="*/ 736092 h 1627632"/>
              <a:gd name="connsiteX31" fmla="*/ 13716 w 2020824"/>
              <a:gd name="connsiteY31" fmla="*/ 548640 h 1627632"/>
              <a:gd name="connsiteX32" fmla="*/ 50292 w 2020824"/>
              <a:gd name="connsiteY32" fmla="*/ 416052 h 1627632"/>
              <a:gd name="connsiteX33" fmla="*/ 73152 w 2020824"/>
              <a:gd name="connsiteY33" fmla="*/ 274320 h 1627632"/>
              <a:gd name="connsiteX34" fmla="*/ 77724 w 2020824"/>
              <a:gd name="connsiteY34" fmla="*/ 146304 h 1627632"/>
              <a:gd name="connsiteX35" fmla="*/ 128016 w 2020824"/>
              <a:gd name="connsiteY35" fmla="*/ 36576 h 1627632"/>
              <a:gd name="connsiteX0" fmla="*/ 128016 w 2020824"/>
              <a:gd name="connsiteY0" fmla="*/ 36576 h 1627632"/>
              <a:gd name="connsiteX1" fmla="*/ 288036 w 2020824"/>
              <a:gd name="connsiteY1" fmla="*/ 4572 h 1627632"/>
              <a:gd name="connsiteX2" fmla="*/ 749808 w 2020824"/>
              <a:gd name="connsiteY2" fmla="*/ 0 h 1627632"/>
              <a:gd name="connsiteX3" fmla="*/ 1325880 w 2020824"/>
              <a:gd name="connsiteY3" fmla="*/ 132588 h 1627632"/>
              <a:gd name="connsiteX4" fmla="*/ 1348740 w 2020824"/>
              <a:gd name="connsiteY4" fmla="*/ 219456 h 1627632"/>
              <a:gd name="connsiteX5" fmla="*/ 1312164 w 2020824"/>
              <a:gd name="connsiteY5" fmla="*/ 269748 h 1627632"/>
              <a:gd name="connsiteX6" fmla="*/ 1188720 w 2020824"/>
              <a:gd name="connsiteY6" fmla="*/ 676656 h 1627632"/>
              <a:gd name="connsiteX7" fmla="*/ 1431036 w 2020824"/>
              <a:gd name="connsiteY7" fmla="*/ 644652 h 1627632"/>
              <a:gd name="connsiteX8" fmla="*/ 1650492 w 2020824"/>
              <a:gd name="connsiteY8" fmla="*/ 342900 h 1627632"/>
              <a:gd name="connsiteX9" fmla="*/ 1828800 w 2020824"/>
              <a:gd name="connsiteY9" fmla="*/ 416052 h 1627632"/>
              <a:gd name="connsiteX10" fmla="*/ 1938528 w 2020824"/>
              <a:gd name="connsiteY10" fmla="*/ 553212 h 1627632"/>
              <a:gd name="connsiteX11" fmla="*/ 2020824 w 2020824"/>
              <a:gd name="connsiteY11" fmla="*/ 676656 h 1627632"/>
              <a:gd name="connsiteX12" fmla="*/ 2020824 w 2020824"/>
              <a:gd name="connsiteY12" fmla="*/ 864108 h 1627632"/>
              <a:gd name="connsiteX13" fmla="*/ 1965960 w 2020824"/>
              <a:gd name="connsiteY13" fmla="*/ 1161288 h 1627632"/>
              <a:gd name="connsiteX14" fmla="*/ 1938528 w 2020824"/>
              <a:gd name="connsiteY14" fmla="*/ 1284732 h 1627632"/>
              <a:gd name="connsiteX15" fmla="*/ 1865376 w 2020824"/>
              <a:gd name="connsiteY15" fmla="*/ 1463040 h 1627632"/>
              <a:gd name="connsiteX16" fmla="*/ 1664208 w 2020824"/>
              <a:gd name="connsiteY16" fmla="*/ 1453896 h 1627632"/>
              <a:gd name="connsiteX17" fmla="*/ 1572768 w 2020824"/>
              <a:gd name="connsiteY17" fmla="*/ 1485900 h 1627632"/>
              <a:gd name="connsiteX18" fmla="*/ 1495044 w 2020824"/>
              <a:gd name="connsiteY18" fmla="*/ 1627632 h 1627632"/>
              <a:gd name="connsiteX19" fmla="*/ 1303020 w 2020824"/>
              <a:gd name="connsiteY19" fmla="*/ 1609344 h 1627632"/>
              <a:gd name="connsiteX20" fmla="*/ 1321308 w 2020824"/>
              <a:gd name="connsiteY20" fmla="*/ 1531620 h 1627632"/>
              <a:gd name="connsiteX21" fmla="*/ 1280160 w 2020824"/>
              <a:gd name="connsiteY21" fmla="*/ 1444752 h 1627632"/>
              <a:gd name="connsiteX22" fmla="*/ 1220724 w 2020824"/>
              <a:gd name="connsiteY22" fmla="*/ 1380744 h 1627632"/>
              <a:gd name="connsiteX23" fmla="*/ 1143000 w 2020824"/>
              <a:gd name="connsiteY23" fmla="*/ 1312164 h 1627632"/>
              <a:gd name="connsiteX24" fmla="*/ 1037844 w 2020824"/>
              <a:gd name="connsiteY24" fmla="*/ 1325880 h 1627632"/>
              <a:gd name="connsiteX25" fmla="*/ 925695 w 2020824"/>
              <a:gd name="connsiteY25" fmla="*/ 1470571 h 1627632"/>
              <a:gd name="connsiteX26" fmla="*/ 676656 w 2020824"/>
              <a:gd name="connsiteY26" fmla="*/ 1417320 h 1627632"/>
              <a:gd name="connsiteX27" fmla="*/ 571500 w 2020824"/>
              <a:gd name="connsiteY27" fmla="*/ 1467612 h 1627632"/>
              <a:gd name="connsiteX28" fmla="*/ 493776 w 2020824"/>
              <a:gd name="connsiteY28" fmla="*/ 1421892 h 1627632"/>
              <a:gd name="connsiteX29" fmla="*/ 640080 w 2020824"/>
              <a:gd name="connsiteY29" fmla="*/ 1197864 h 1627632"/>
              <a:gd name="connsiteX30" fmla="*/ 0 w 2020824"/>
              <a:gd name="connsiteY30" fmla="*/ 736092 h 1627632"/>
              <a:gd name="connsiteX31" fmla="*/ 13716 w 2020824"/>
              <a:gd name="connsiteY31" fmla="*/ 548640 h 1627632"/>
              <a:gd name="connsiteX32" fmla="*/ 50292 w 2020824"/>
              <a:gd name="connsiteY32" fmla="*/ 416052 h 1627632"/>
              <a:gd name="connsiteX33" fmla="*/ 73152 w 2020824"/>
              <a:gd name="connsiteY33" fmla="*/ 274320 h 1627632"/>
              <a:gd name="connsiteX34" fmla="*/ 77724 w 2020824"/>
              <a:gd name="connsiteY34" fmla="*/ 146304 h 1627632"/>
              <a:gd name="connsiteX35" fmla="*/ 128016 w 2020824"/>
              <a:gd name="connsiteY35" fmla="*/ 36576 h 1627632"/>
              <a:gd name="connsiteX0" fmla="*/ 128016 w 2020824"/>
              <a:gd name="connsiteY0" fmla="*/ 36576 h 1686261"/>
              <a:gd name="connsiteX1" fmla="*/ 288036 w 2020824"/>
              <a:gd name="connsiteY1" fmla="*/ 4572 h 1686261"/>
              <a:gd name="connsiteX2" fmla="*/ 749808 w 2020824"/>
              <a:gd name="connsiteY2" fmla="*/ 0 h 1686261"/>
              <a:gd name="connsiteX3" fmla="*/ 1325880 w 2020824"/>
              <a:gd name="connsiteY3" fmla="*/ 132588 h 1686261"/>
              <a:gd name="connsiteX4" fmla="*/ 1348740 w 2020824"/>
              <a:gd name="connsiteY4" fmla="*/ 219456 h 1686261"/>
              <a:gd name="connsiteX5" fmla="*/ 1312164 w 2020824"/>
              <a:gd name="connsiteY5" fmla="*/ 269748 h 1686261"/>
              <a:gd name="connsiteX6" fmla="*/ 1188720 w 2020824"/>
              <a:gd name="connsiteY6" fmla="*/ 676656 h 1686261"/>
              <a:gd name="connsiteX7" fmla="*/ 1431036 w 2020824"/>
              <a:gd name="connsiteY7" fmla="*/ 644652 h 1686261"/>
              <a:gd name="connsiteX8" fmla="*/ 1650492 w 2020824"/>
              <a:gd name="connsiteY8" fmla="*/ 342900 h 1686261"/>
              <a:gd name="connsiteX9" fmla="*/ 1828800 w 2020824"/>
              <a:gd name="connsiteY9" fmla="*/ 416052 h 1686261"/>
              <a:gd name="connsiteX10" fmla="*/ 1938528 w 2020824"/>
              <a:gd name="connsiteY10" fmla="*/ 553212 h 1686261"/>
              <a:gd name="connsiteX11" fmla="*/ 2020824 w 2020824"/>
              <a:gd name="connsiteY11" fmla="*/ 676656 h 1686261"/>
              <a:gd name="connsiteX12" fmla="*/ 2020824 w 2020824"/>
              <a:gd name="connsiteY12" fmla="*/ 864108 h 1686261"/>
              <a:gd name="connsiteX13" fmla="*/ 1965960 w 2020824"/>
              <a:gd name="connsiteY13" fmla="*/ 1161288 h 1686261"/>
              <a:gd name="connsiteX14" fmla="*/ 1938528 w 2020824"/>
              <a:gd name="connsiteY14" fmla="*/ 1284732 h 1686261"/>
              <a:gd name="connsiteX15" fmla="*/ 1865376 w 2020824"/>
              <a:gd name="connsiteY15" fmla="*/ 1463040 h 1686261"/>
              <a:gd name="connsiteX16" fmla="*/ 1664208 w 2020824"/>
              <a:gd name="connsiteY16" fmla="*/ 1453896 h 1686261"/>
              <a:gd name="connsiteX17" fmla="*/ 1572768 w 2020824"/>
              <a:gd name="connsiteY17" fmla="*/ 1485900 h 1686261"/>
              <a:gd name="connsiteX18" fmla="*/ 1495044 w 2020824"/>
              <a:gd name="connsiteY18" fmla="*/ 1627632 h 1686261"/>
              <a:gd name="connsiteX19" fmla="*/ 1303020 w 2020824"/>
              <a:gd name="connsiteY19" fmla="*/ 1609344 h 1686261"/>
              <a:gd name="connsiteX20" fmla="*/ 1321308 w 2020824"/>
              <a:gd name="connsiteY20" fmla="*/ 1531620 h 1686261"/>
              <a:gd name="connsiteX21" fmla="*/ 1280160 w 2020824"/>
              <a:gd name="connsiteY21" fmla="*/ 1444752 h 1686261"/>
              <a:gd name="connsiteX22" fmla="*/ 1220724 w 2020824"/>
              <a:gd name="connsiteY22" fmla="*/ 1380744 h 1686261"/>
              <a:gd name="connsiteX23" fmla="*/ 1143000 w 2020824"/>
              <a:gd name="connsiteY23" fmla="*/ 1312164 h 1686261"/>
              <a:gd name="connsiteX24" fmla="*/ 1037844 w 2020824"/>
              <a:gd name="connsiteY24" fmla="*/ 1325880 h 1686261"/>
              <a:gd name="connsiteX25" fmla="*/ 925695 w 2020824"/>
              <a:gd name="connsiteY25" fmla="*/ 1470571 h 1686261"/>
              <a:gd name="connsiteX26" fmla="*/ 811127 w 2020824"/>
              <a:gd name="connsiteY26" fmla="*/ 1686261 h 1686261"/>
              <a:gd name="connsiteX27" fmla="*/ 571500 w 2020824"/>
              <a:gd name="connsiteY27" fmla="*/ 1467612 h 1686261"/>
              <a:gd name="connsiteX28" fmla="*/ 493776 w 2020824"/>
              <a:gd name="connsiteY28" fmla="*/ 1421892 h 1686261"/>
              <a:gd name="connsiteX29" fmla="*/ 640080 w 2020824"/>
              <a:gd name="connsiteY29" fmla="*/ 1197864 h 1686261"/>
              <a:gd name="connsiteX30" fmla="*/ 0 w 2020824"/>
              <a:gd name="connsiteY30" fmla="*/ 736092 h 1686261"/>
              <a:gd name="connsiteX31" fmla="*/ 13716 w 2020824"/>
              <a:gd name="connsiteY31" fmla="*/ 548640 h 1686261"/>
              <a:gd name="connsiteX32" fmla="*/ 50292 w 2020824"/>
              <a:gd name="connsiteY32" fmla="*/ 416052 h 1686261"/>
              <a:gd name="connsiteX33" fmla="*/ 73152 w 2020824"/>
              <a:gd name="connsiteY33" fmla="*/ 274320 h 1686261"/>
              <a:gd name="connsiteX34" fmla="*/ 77724 w 2020824"/>
              <a:gd name="connsiteY34" fmla="*/ 146304 h 1686261"/>
              <a:gd name="connsiteX35" fmla="*/ 128016 w 2020824"/>
              <a:gd name="connsiteY35" fmla="*/ 36576 h 1686261"/>
              <a:gd name="connsiteX0" fmla="*/ 128016 w 2020824"/>
              <a:gd name="connsiteY0" fmla="*/ 36576 h 1817235"/>
              <a:gd name="connsiteX1" fmla="*/ 288036 w 2020824"/>
              <a:gd name="connsiteY1" fmla="*/ 4572 h 1817235"/>
              <a:gd name="connsiteX2" fmla="*/ 749808 w 2020824"/>
              <a:gd name="connsiteY2" fmla="*/ 0 h 1817235"/>
              <a:gd name="connsiteX3" fmla="*/ 1325880 w 2020824"/>
              <a:gd name="connsiteY3" fmla="*/ 132588 h 1817235"/>
              <a:gd name="connsiteX4" fmla="*/ 1348740 w 2020824"/>
              <a:gd name="connsiteY4" fmla="*/ 219456 h 1817235"/>
              <a:gd name="connsiteX5" fmla="*/ 1312164 w 2020824"/>
              <a:gd name="connsiteY5" fmla="*/ 269748 h 1817235"/>
              <a:gd name="connsiteX6" fmla="*/ 1188720 w 2020824"/>
              <a:gd name="connsiteY6" fmla="*/ 676656 h 1817235"/>
              <a:gd name="connsiteX7" fmla="*/ 1431036 w 2020824"/>
              <a:gd name="connsiteY7" fmla="*/ 644652 h 1817235"/>
              <a:gd name="connsiteX8" fmla="*/ 1650492 w 2020824"/>
              <a:gd name="connsiteY8" fmla="*/ 342900 h 1817235"/>
              <a:gd name="connsiteX9" fmla="*/ 1828800 w 2020824"/>
              <a:gd name="connsiteY9" fmla="*/ 416052 h 1817235"/>
              <a:gd name="connsiteX10" fmla="*/ 1938528 w 2020824"/>
              <a:gd name="connsiteY10" fmla="*/ 553212 h 1817235"/>
              <a:gd name="connsiteX11" fmla="*/ 2020824 w 2020824"/>
              <a:gd name="connsiteY11" fmla="*/ 676656 h 1817235"/>
              <a:gd name="connsiteX12" fmla="*/ 2020824 w 2020824"/>
              <a:gd name="connsiteY12" fmla="*/ 864108 h 1817235"/>
              <a:gd name="connsiteX13" fmla="*/ 1965960 w 2020824"/>
              <a:gd name="connsiteY13" fmla="*/ 1161288 h 1817235"/>
              <a:gd name="connsiteX14" fmla="*/ 1938528 w 2020824"/>
              <a:gd name="connsiteY14" fmla="*/ 1284732 h 1817235"/>
              <a:gd name="connsiteX15" fmla="*/ 1865376 w 2020824"/>
              <a:gd name="connsiteY15" fmla="*/ 1463040 h 1817235"/>
              <a:gd name="connsiteX16" fmla="*/ 1664208 w 2020824"/>
              <a:gd name="connsiteY16" fmla="*/ 1453896 h 1817235"/>
              <a:gd name="connsiteX17" fmla="*/ 1572768 w 2020824"/>
              <a:gd name="connsiteY17" fmla="*/ 1485900 h 1817235"/>
              <a:gd name="connsiteX18" fmla="*/ 1495044 w 2020824"/>
              <a:gd name="connsiteY18" fmla="*/ 1627632 h 1817235"/>
              <a:gd name="connsiteX19" fmla="*/ 1303020 w 2020824"/>
              <a:gd name="connsiteY19" fmla="*/ 1609344 h 1817235"/>
              <a:gd name="connsiteX20" fmla="*/ 1321308 w 2020824"/>
              <a:gd name="connsiteY20" fmla="*/ 1531620 h 1817235"/>
              <a:gd name="connsiteX21" fmla="*/ 1280160 w 2020824"/>
              <a:gd name="connsiteY21" fmla="*/ 1444752 h 1817235"/>
              <a:gd name="connsiteX22" fmla="*/ 1220724 w 2020824"/>
              <a:gd name="connsiteY22" fmla="*/ 1380744 h 1817235"/>
              <a:gd name="connsiteX23" fmla="*/ 1143000 w 2020824"/>
              <a:gd name="connsiteY23" fmla="*/ 1312164 h 1817235"/>
              <a:gd name="connsiteX24" fmla="*/ 1037844 w 2020824"/>
              <a:gd name="connsiteY24" fmla="*/ 1325880 h 1817235"/>
              <a:gd name="connsiteX25" fmla="*/ 925695 w 2020824"/>
              <a:gd name="connsiteY25" fmla="*/ 1470571 h 1817235"/>
              <a:gd name="connsiteX26" fmla="*/ 811127 w 2020824"/>
              <a:gd name="connsiteY26" fmla="*/ 1686261 h 1817235"/>
              <a:gd name="connsiteX27" fmla="*/ 880782 w 2020824"/>
              <a:gd name="connsiteY27" fmla="*/ 1817235 h 1817235"/>
              <a:gd name="connsiteX28" fmla="*/ 493776 w 2020824"/>
              <a:gd name="connsiteY28" fmla="*/ 1421892 h 1817235"/>
              <a:gd name="connsiteX29" fmla="*/ 640080 w 2020824"/>
              <a:gd name="connsiteY29" fmla="*/ 1197864 h 1817235"/>
              <a:gd name="connsiteX30" fmla="*/ 0 w 2020824"/>
              <a:gd name="connsiteY30" fmla="*/ 736092 h 1817235"/>
              <a:gd name="connsiteX31" fmla="*/ 13716 w 2020824"/>
              <a:gd name="connsiteY31" fmla="*/ 548640 h 1817235"/>
              <a:gd name="connsiteX32" fmla="*/ 50292 w 2020824"/>
              <a:gd name="connsiteY32" fmla="*/ 416052 h 1817235"/>
              <a:gd name="connsiteX33" fmla="*/ 73152 w 2020824"/>
              <a:gd name="connsiteY33" fmla="*/ 274320 h 1817235"/>
              <a:gd name="connsiteX34" fmla="*/ 77724 w 2020824"/>
              <a:gd name="connsiteY34" fmla="*/ 146304 h 1817235"/>
              <a:gd name="connsiteX35" fmla="*/ 128016 w 2020824"/>
              <a:gd name="connsiteY35" fmla="*/ 36576 h 1817235"/>
              <a:gd name="connsiteX0" fmla="*/ 128016 w 2020824"/>
              <a:gd name="connsiteY0" fmla="*/ 36576 h 1817235"/>
              <a:gd name="connsiteX1" fmla="*/ 288036 w 2020824"/>
              <a:gd name="connsiteY1" fmla="*/ 4572 h 1817235"/>
              <a:gd name="connsiteX2" fmla="*/ 749808 w 2020824"/>
              <a:gd name="connsiteY2" fmla="*/ 0 h 1817235"/>
              <a:gd name="connsiteX3" fmla="*/ 1325880 w 2020824"/>
              <a:gd name="connsiteY3" fmla="*/ 132588 h 1817235"/>
              <a:gd name="connsiteX4" fmla="*/ 1348740 w 2020824"/>
              <a:gd name="connsiteY4" fmla="*/ 219456 h 1817235"/>
              <a:gd name="connsiteX5" fmla="*/ 1312164 w 2020824"/>
              <a:gd name="connsiteY5" fmla="*/ 269748 h 1817235"/>
              <a:gd name="connsiteX6" fmla="*/ 1188720 w 2020824"/>
              <a:gd name="connsiteY6" fmla="*/ 676656 h 1817235"/>
              <a:gd name="connsiteX7" fmla="*/ 1431036 w 2020824"/>
              <a:gd name="connsiteY7" fmla="*/ 644652 h 1817235"/>
              <a:gd name="connsiteX8" fmla="*/ 1650492 w 2020824"/>
              <a:gd name="connsiteY8" fmla="*/ 342900 h 1817235"/>
              <a:gd name="connsiteX9" fmla="*/ 1828800 w 2020824"/>
              <a:gd name="connsiteY9" fmla="*/ 416052 h 1817235"/>
              <a:gd name="connsiteX10" fmla="*/ 1938528 w 2020824"/>
              <a:gd name="connsiteY10" fmla="*/ 553212 h 1817235"/>
              <a:gd name="connsiteX11" fmla="*/ 2020824 w 2020824"/>
              <a:gd name="connsiteY11" fmla="*/ 676656 h 1817235"/>
              <a:gd name="connsiteX12" fmla="*/ 2020824 w 2020824"/>
              <a:gd name="connsiteY12" fmla="*/ 864108 h 1817235"/>
              <a:gd name="connsiteX13" fmla="*/ 1965960 w 2020824"/>
              <a:gd name="connsiteY13" fmla="*/ 1161288 h 1817235"/>
              <a:gd name="connsiteX14" fmla="*/ 1938528 w 2020824"/>
              <a:gd name="connsiteY14" fmla="*/ 1284732 h 1817235"/>
              <a:gd name="connsiteX15" fmla="*/ 1865376 w 2020824"/>
              <a:gd name="connsiteY15" fmla="*/ 1463040 h 1817235"/>
              <a:gd name="connsiteX16" fmla="*/ 1664208 w 2020824"/>
              <a:gd name="connsiteY16" fmla="*/ 1453896 h 1817235"/>
              <a:gd name="connsiteX17" fmla="*/ 1572768 w 2020824"/>
              <a:gd name="connsiteY17" fmla="*/ 1485900 h 1817235"/>
              <a:gd name="connsiteX18" fmla="*/ 1495044 w 2020824"/>
              <a:gd name="connsiteY18" fmla="*/ 1627632 h 1817235"/>
              <a:gd name="connsiteX19" fmla="*/ 1303020 w 2020824"/>
              <a:gd name="connsiteY19" fmla="*/ 1609344 h 1817235"/>
              <a:gd name="connsiteX20" fmla="*/ 1321308 w 2020824"/>
              <a:gd name="connsiteY20" fmla="*/ 1531620 h 1817235"/>
              <a:gd name="connsiteX21" fmla="*/ 1280160 w 2020824"/>
              <a:gd name="connsiteY21" fmla="*/ 1444752 h 1817235"/>
              <a:gd name="connsiteX22" fmla="*/ 1220724 w 2020824"/>
              <a:gd name="connsiteY22" fmla="*/ 1380744 h 1817235"/>
              <a:gd name="connsiteX23" fmla="*/ 1143000 w 2020824"/>
              <a:gd name="connsiteY23" fmla="*/ 1312164 h 1817235"/>
              <a:gd name="connsiteX24" fmla="*/ 1037844 w 2020824"/>
              <a:gd name="connsiteY24" fmla="*/ 1325880 h 1817235"/>
              <a:gd name="connsiteX25" fmla="*/ 925695 w 2020824"/>
              <a:gd name="connsiteY25" fmla="*/ 1470571 h 1817235"/>
              <a:gd name="connsiteX26" fmla="*/ 811127 w 2020824"/>
              <a:gd name="connsiteY26" fmla="*/ 1686261 h 1817235"/>
              <a:gd name="connsiteX27" fmla="*/ 880782 w 2020824"/>
              <a:gd name="connsiteY27" fmla="*/ 1817235 h 1817235"/>
              <a:gd name="connsiteX28" fmla="*/ 466881 w 2020824"/>
              <a:gd name="connsiteY28" fmla="*/ 1690834 h 1817235"/>
              <a:gd name="connsiteX29" fmla="*/ 640080 w 2020824"/>
              <a:gd name="connsiteY29" fmla="*/ 1197864 h 1817235"/>
              <a:gd name="connsiteX30" fmla="*/ 0 w 2020824"/>
              <a:gd name="connsiteY30" fmla="*/ 736092 h 1817235"/>
              <a:gd name="connsiteX31" fmla="*/ 13716 w 2020824"/>
              <a:gd name="connsiteY31" fmla="*/ 548640 h 1817235"/>
              <a:gd name="connsiteX32" fmla="*/ 50292 w 2020824"/>
              <a:gd name="connsiteY32" fmla="*/ 416052 h 1817235"/>
              <a:gd name="connsiteX33" fmla="*/ 73152 w 2020824"/>
              <a:gd name="connsiteY33" fmla="*/ 274320 h 1817235"/>
              <a:gd name="connsiteX34" fmla="*/ 77724 w 2020824"/>
              <a:gd name="connsiteY34" fmla="*/ 146304 h 1817235"/>
              <a:gd name="connsiteX35" fmla="*/ 128016 w 2020824"/>
              <a:gd name="connsiteY35" fmla="*/ 36576 h 181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020824" h="1817235">
                <a:moveTo>
                  <a:pt x="128016" y="36576"/>
                </a:moveTo>
                <a:lnTo>
                  <a:pt x="288036" y="4572"/>
                </a:lnTo>
                <a:lnTo>
                  <a:pt x="749808" y="0"/>
                </a:lnTo>
                <a:lnTo>
                  <a:pt x="1325880" y="132588"/>
                </a:lnTo>
                <a:lnTo>
                  <a:pt x="1348740" y="219456"/>
                </a:lnTo>
                <a:lnTo>
                  <a:pt x="1312164" y="269748"/>
                </a:lnTo>
                <a:lnTo>
                  <a:pt x="1188720" y="676656"/>
                </a:lnTo>
                <a:lnTo>
                  <a:pt x="1431036" y="644652"/>
                </a:lnTo>
                <a:lnTo>
                  <a:pt x="1650492" y="342900"/>
                </a:lnTo>
                <a:lnTo>
                  <a:pt x="1828800" y="416052"/>
                </a:lnTo>
                <a:lnTo>
                  <a:pt x="1938528" y="553212"/>
                </a:lnTo>
                <a:lnTo>
                  <a:pt x="2020824" y="676656"/>
                </a:lnTo>
                <a:lnTo>
                  <a:pt x="2020824" y="864108"/>
                </a:lnTo>
                <a:lnTo>
                  <a:pt x="1965960" y="1161288"/>
                </a:lnTo>
                <a:lnTo>
                  <a:pt x="1938528" y="1284732"/>
                </a:lnTo>
                <a:lnTo>
                  <a:pt x="1865376" y="1463040"/>
                </a:lnTo>
                <a:lnTo>
                  <a:pt x="1664208" y="1453896"/>
                </a:lnTo>
                <a:lnTo>
                  <a:pt x="1572768" y="1485900"/>
                </a:lnTo>
                <a:lnTo>
                  <a:pt x="1495044" y="1627632"/>
                </a:lnTo>
                <a:lnTo>
                  <a:pt x="1303020" y="1609344"/>
                </a:lnTo>
                <a:lnTo>
                  <a:pt x="1321308" y="1531620"/>
                </a:lnTo>
                <a:lnTo>
                  <a:pt x="1280160" y="1444752"/>
                </a:lnTo>
                <a:lnTo>
                  <a:pt x="1220724" y="1380744"/>
                </a:lnTo>
                <a:lnTo>
                  <a:pt x="1143000" y="1312164"/>
                </a:lnTo>
                <a:lnTo>
                  <a:pt x="1037844" y="1325880"/>
                </a:lnTo>
                <a:lnTo>
                  <a:pt x="925695" y="1470571"/>
                </a:lnTo>
                <a:lnTo>
                  <a:pt x="811127" y="1686261"/>
                </a:lnTo>
                <a:lnTo>
                  <a:pt x="880782" y="1817235"/>
                </a:lnTo>
                <a:lnTo>
                  <a:pt x="466881" y="1690834"/>
                </a:lnTo>
                <a:lnTo>
                  <a:pt x="640080" y="1197864"/>
                </a:lnTo>
                <a:lnTo>
                  <a:pt x="0" y="736092"/>
                </a:lnTo>
                <a:lnTo>
                  <a:pt x="13716" y="548640"/>
                </a:lnTo>
                <a:lnTo>
                  <a:pt x="50292" y="416052"/>
                </a:lnTo>
                <a:lnTo>
                  <a:pt x="73152" y="274320"/>
                </a:lnTo>
                <a:lnTo>
                  <a:pt x="77724" y="146304"/>
                </a:lnTo>
                <a:lnTo>
                  <a:pt x="128016" y="36576"/>
                </a:lnTo>
                <a:close/>
              </a:path>
            </a:pathLst>
          </a:custGeom>
          <a:solidFill>
            <a:srgbClr val="FFC000">
              <a:alpha val="4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6012160" y="491886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kern="0" dirty="0" smtClean="0">
                <a:solidFill>
                  <a:schemeClr val="bg1"/>
                </a:solidFill>
                <a:latin typeface="Cambria" panose="02040503050406030204" pitchFamily="18" charset="0"/>
              </a:rPr>
              <a:t>Répartition de la production de logements</a:t>
            </a:r>
            <a:endParaRPr lang="fr-FR" sz="1600" b="1" kern="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646595" y="1556135"/>
            <a:ext cx="648072" cy="2616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+ 5400</a:t>
            </a:r>
            <a:endParaRPr lang="fr-FR" sz="11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237185" y="1294525"/>
            <a:ext cx="2380011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+ 13300 résidences principales (2017-2035)</a:t>
            </a:r>
            <a:endParaRPr lang="fr-FR" sz="1400" b="1" dirty="0">
              <a:solidFill>
                <a:srgbClr val="FF0000"/>
              </a:solidFill>
              <a:latin typeface="Cambria" panose="02040503050406030204" pitchFamily="18" charset="0"/>
              <a:cs typeface="Aharoni" panose="02010803020104030203" pitchFamily="2" charset="-79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75868" y="1988840"/>
            <a:ext cx="324036" cy="3240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25706" y="4170689"/>
            <a:ext cx="324036" cy="3240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93858" y="2621787"/>
            <a:ext cx="324036" cy="3240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mbria" panose="02040503050406030204" pitchFamily="18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438120" y="2042264"/>
            <a:ext cx="2454359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3399"/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Evaluer et programmer la production de T2/T3 sur les polarités équipées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56176" y="2146503"/>
            <a:ext cx="162018" cy="1620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05356" y="3019617"/>
            <a:ext cx="157209" cy="15720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mbria" panose="020405030504060302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55876" y="1215921"/>
            <a:ext cx="157209" cy="15720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mbria" panose="02040503050406030204" pitchFamily="18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115616" y="4430237"/>
            <a:ext cx="648072" cy="2616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+ 2100</a:t>
            </a:r>
            <a:endParaRPr lang="fr-FR" sz="11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210444" y="2182071"/>
            <a:ext cx="648072" cy="2616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+ 1300</a:t>
            </a:r>
            <a:endParaRPr lang="fr-FR" sz="11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696655" y="1368134"/>
            <a:ext cx="830744" cy="2616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100" b="1">
                <a:solidFill>
                  <a:srgbClr val="FF0000"/>
                </a:solidFill>
                <a:latin typeface="Cambria" panose="02040503050406030204" pitchFamily="18" charset="0"/>
              </a:defRPr>
            </a:lvl1pPr>
          </a:lstStyle>
          <a:p>
            <a:r>
              <a:rPr lang="fr-FR" dirty="0"/>
              <a:t>+ </a:t>
            </a:r>
            <a:r>
              <a:rPr lang="fr-FR" dirty="0" smtClean="0"/>
              <a:t>1500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3657284" y="5329851"/>
            <a:ext cx="648072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CC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+ 700</a:t>
            </a:r>
            <a:endParaRPr lang="fr-FR" sz="11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791580" y="2940554"/>
            <a:ext cx="648072" cy="243748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fr-FR" sz="1100" b="1" dirty="0">
                <a:solidFill>
                  <a:srgbClr val="FF0000"/>
                </a:solidFill>
                <a:latin typeface="Cambria" panose="02040503050406030204" pitchFamily="18" charset="0"/>
              </a:rPr>
              <a:t>+ </a:t>
            </a:r>
            <a:r>
              <a:rPr lang="fr-FR" sz="11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1600</a:t>
            </a:r>
            <a:endParaRPr lang="fr-FR" sz="11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214468" y="2519318"/>
            <a:ext cx="648072" cy="2616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+ 700</a:t>
            </a:r>
            <a:endParaRPr lang="fr-FR" sz="11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6444207" y="2856103"/>
            <a:ext cx="2454359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Renforcer l’offre en locatif sur les communes périurbaines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6012160" y="3789040"/>
            <a:ext cx="288718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/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Redistribuer la croissance résidentielle :</a:t>
            </a:r>
            <a:endParaRPr lang="fr-FR" sz="1400" b="1" dirty="0">
              <a:solidFill>
                <a:schemeClr val="tx1"/>
              </a:solidFill>
              <a:latin typeface="Cambria" panose="02040503050406030204" pitchFamily="18" charset="0"/>
              <a:cs typeface="Aharoni" panose="02010803020104030203" pitchFamily="2" charset="-79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084168" y="4398409"/>
            <a:ext cx="2664296" cy="43088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100" b="1">
                <a:solidFill>
                  <a:srgbClr val="FF0000"/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algn="l"/>
            <a:r>
              <a:rPr lang="fr-FR" dirty="0"/>
              <a:t>Production indicative de RP supplémentaires sur les polarités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6084168" y="4942329"/>
            <a:ext cx="2664296" cy="430887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1100" b="1">
                <a:solidFill>
                  <a:srgbClr val="FF0000"/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/>
            <a:r>
              <a:rPr lang="fr-FR" dirty="0"/>
              <a:t>Production indicative de RP supplémentaires en périurbain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6084168" y="5517232"/>
            <a:ext cx="2664296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CC66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FF0000"/>
                </a:solidFill>
                <a:latin typeface="Cambria" panose="02040503050406030204" pitchFamily="18" charset="0"/>
              </a:defRPr>
            </a:lvl1pPr>
          </a:lstStyle>
          <a:p>
            <a:pPr algn="l"/>
            <a:r>
              <a:rPr lang="fr-FR" sz="1100" dirty="0"/>
              <a:t>Production indicative de RP supplémentaires en </a:t>
            </a:r>
            <a:r>
              <a:rPr lang="fr-FR" sz="1100" dirty="0" smtClean="0"/>
              <a:t>rétro-littoral</a:t>
            </a:r>
            <a:endParaRPr lang="fr-FR" sz="1100" dirty="0"/>
          </a:p>
        </p:txBody>
      </p:sp>
      <p:sp>
        <p:nvSpPr>
          <p:cNvPr id="49" name="Forme libre 48"/>
          <p:cNvSpPr/>
          <p:nvPr/>
        </p:nvSpPr>
        <p:spPr>
          <a:xfrm>
            <a:off x="6018263" y="2945822"/>
            <a:ext cx="413867" cy="333341"/>
          </a:xfrm>
          <a:custGeom>
            <a:avLst/>
            <a:gdLst>
              <a:gd name="connsiteX0" fmla="*/ 128016 w 2020824"/>
              <a:gd name="connsiteY0" fmla="*/ 36576 h 1627632"/>
              <a:gd name="connsiteX1" fmla="*/ 288036 w 2020824"/>
              <a:gd name="connsiteY1" fmla="*/ 4572 h 1627632"/>
              <a:gd name="connsiteX2" fmla="*/ 749808 w 2020824"/>
              <a:gd name="connsiteY2" fmla="*/ 0 h 1627632"/>
              <a:gd name="connsiteX3" fmla="*/ 1325880 w 2020824"/>
              <a:gd name="connsiteY3" fmla="*/ 132588 h 1627632"/>
              <a:gd name="connsiteX4" fmla="*/ 1348740 w 2020824"/>
              <a:gd name="connsiteY4" fmla="*/ 219456 h 1627632"/>
              <a:gd name="connsiteX5" fmla="*/ 1312164 w 2020824"/>
              <a:gd name="connsiteY5" fmla="*/ 269748 h 1627632"/>
              <a:gd name="connsiteX6" fmla="*/ 1188720 w 2020824"/>
              <a:gd name="connsiteY6" fmla="*/ 676656 h 1627632"/>
              <a:gd name="connsiteX7" fmla="*/ 1431036 w 2020824"/>
              <a:gd name="connsiteY7" fmla="*/ 644652 h 1627632"/>
              <a:gd name="connsiteX8" fmla="*/ 1650492 w 2020824"/>
              <a:gd name="connsiteY8" fmla="*/ 342900 h 1627632"/>
              <a:gd name="connsiteX9" fmla="*/ 1828800 w 2020824"/>
              <a:gd name="connsiteY9" fmla="*/ 416052 h 1627632"/>
              <a:gd name="connsiteX10" fmla="*/ 1938528 w 2020824"/>
              <a:gd name="connsiteY10" fmla="*/ 553212 h 1627632"/>
              <a:gd name="connsiteX11" fmla="*/ 2020824 w 2020824"/>
              <a:gd name="connsiteY11" fmla="*/ 676656 h 1627632"/>
              <a:gd name="connsiteX12" fmla="*/ 2020824 w 2020824"/>
              <a:gd name="connsiteY12" fmla="*/ 864108 h 1627632"/>
              <a:gd name="connsiteX13" fmla="*/ 1965960 w 2020824"/>
              <a:gd name="connsiteY13" fmla="*/ 1161288 h 1627632"/>
              <a:gd name="connsiteX14" fmla="*/ 1938528 w 2020824"/>
              <a:gd name="connsiteY14" fmla="*/ 1284732 h 1627632"/>
              <a:gd name="connsiteX15" fmla="*/ 1865376 w 2020824"/>
              <a:gd name="connsiteY15" fmla="*/ 1463040 h 1627632"/>
              <a:gd name="connsiteX16" fmla="*/ 1664208 w 2020824"/>
              <a:gd name="connsiteY16" fmla="*/ 1453896 h 1627632"/>
              <a:gd name="connsiteX17" fmla="*/ 1572768 w 2020824"/>
              <a:gd name="connsiteY17" fmla="*/ 1485900 h 1627632"/>
              <a:gd name="connsiteX18" fmla="*/ 1495044 w 2020824"/>
              <a:gd name="connsiteY18" fmla="*/ 1627632 h 1627632"/>
              <a:gd name="connsiteX19" fmla="*/ 1303020 w 2020824"/>
              <a:gd name="connsiteY19" fmla="*/ 1609344 h 1627632"/>
              <a:gd name="connsiteX20" fmla="*/ 1321308 w 2020824"/>
              <a:gd name="connsiteY20" fmla="*/ 1531620 h 1627632"/>
              <a:gd name="connsiteX21" fmla="*/ 1280160 w 2020824"/>
              <a:gd name="connsiteY21" fmla="*/ 1444752 h 1627632"/>
              <a:gd name="connsiteX22" fmla="*/ 1220724 w 2020824"/>
              <a:gd name="connsiteY22" fmla="*/ 1380744 h 1627632"/>
              <a:gd name="connsiteX23" fmla="*/ 1143000 w 2020824"/>
              <a:gd name="connsiteY23" fmla="*/ 1312164 h 1627632"/>
              <a:gd name="connsiteX24" fmla="*/ 1037844 w 2020824"/>
              <a:gd name="connsiteY24" fmla="*/ 1325880 h 1627632"/>
              <a:gd name="connsiteX25" fmla="*/ 804672 w 2020824"/>
              <a:gd name="connsiteY25" fmla="*/ 1389888 h 1627632"/>
              <a:gd name="connsiteX26" fmla="*/ 676656 w 2020824"/>
              <a:gd name="connsiteY26" fmla="*/ 1417320 h 1627632"/>
              <a:gd name="connsiteX27" fmla="*/ 571500 w 2020824"/>
              <a:gd name="connsiteY27" fmla="*/ 1467612 h 1627632"/>
              <a:gd name="connsiteX28" fmla="*/ 493776 w 2020824"/>
              <a:gd name="connsiteY28" fmla="*/ 1421892 h 1627632"/>
              <a:gd name="connsiteX29" fmla="*/ 640080 w 2020824"/>
              <a:gd name="connsiteY29" fmla="*/ 1197864 h 1627632"/>
              <a:gd name="connsiteX30" fmla="*/ 0 w 2020824"/>
              <a:gd name="connsiteY30" fmla="*/ 736092 h 1627632"/>
              <a:gd name="connsiteX31" fmla="*/ 13716 w 2020824"/>
              <a:gd name="connsiteY31" fmla="*/ 548640 h 1627632"/>
              <a:gd name="connsiteX32" fmla="*/ 50292 w 2020824"/>
              <a:gd name="connsiteY32" fmla="*/ 416052 h 1627632"/>
              <a:gd name="connsiteX33" fmla="*/ 73152 w 2020824"/>
              <a:gd name="connsiteY33" fmla="*/ 274320 h 1627632"/>
              <a:gd name="connsiteX34" fmla="*/ 77724 w 2020824"/>
              <a:gd name="connsiteY34" fmla="*/ 146304 h 1627632"/>
              <a:gd name="connsiteX35" fmla="*/ 128016 w 2020824"/>
              <a:gd name="connsiteY35" fmla="*/ 36576 h 162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020824" h="1627632">
                <a:moveTo>
                  <a:pt x="128016" y="36576"/>
                </a:moveTo>
                <a:lnTo>
                  <a:pt x="288036" y="4572"/>
                </a:lnTo>
                <a:lnTo>
                  <a:pt x="749808" y="0"/>
                </a:lnTo>
                <a:lnTo>
                  <a:pt x="1325880" y="132588"/>
                </a:lnTo>
                <a:lnTo>
                  <a:pt x="1348740" y="219456"/>
                </a:lnTo>
                <a:lnTo>
                  <a:pt x="1312164" y="269748"/>
                </a:lnTo>
                <a:lnTo>
                  <a:pt x="1188720" y="676656"/>
                </a:lnTo>
                <a:lnTo>
                  <a:pt x="1431036" y="644652"/>
                </a:lnTo>
                <a:lnTo>
                  <a:pt x="1650492" y="342900"/>
                </a:lnTo>
                <a:lnTo>
                  <a:pt x="1828800" y="416052"/>
                </a:lnTo>
                <a:lnTo>
                  <a:pt x="1938528" y="553212"/>
                </a:lnTo>
                <a:lnTo>
                  <a:pt x="2020824" y="676656"/>
                </a:lnTo>
                <a:lnTo>
                  <a:pt x="2020824" y="864108"/>
                </a:lnTo>
                <a:lnTo>
                  <a:pt x="1965960" y="1161288"/>
                </a:lnTo>
                <a:lnTo>
                  <a:pt x="1938528" y="1284732"/>
                </a:lnTo>
                <a:lnTo>
                  <a:pt x="1865376" y="1463040"/>
                </a:lnTo>
                <a:lnTo>
                  <a:pt x="1664208" y="1453896"/>
                </a:lnTo>
                <a:lnTo>
                  <a:pt x="1572768" y="1485900"/>
                </a:lnTo>
                <a:lnTo>
                  <a:pt x="1495044" y="1627632"/>
                </a:lnTo>
                <a:lnTo>
                  <a:pt x="1303020" y="1609344"/>
                </a:lnTo>
                <a:lnTo>
                  <a:pt x="1321308" y="1531620"/>
                </a:lnTo>
                <a:lnTo>
                  <a:pt x="1280160" y="1444752"/>
                </a:lnTo>
                <a:lnTo>
                  <a:pt x="1220724" y="1380744"/>
                </a:lnTo>
                <a:lnTo>
                  <a:pt x="1143000" y="1312164"/>
                </a:lnTo>
                <a:lnTo>
                  <a:pt x="1037844" y="1325880"/>
                </a:lnTo>
                <a:lnTo>
                  <a:pt x="804672" y="1389888"/>
                </a:lnTo>
                <a:lnTo>
                  <a:pt x="676656" y="1417320"/>
                </a:lnTo>
                <a:lnTo>
                  <a:pt x="571500" y="1467612"/>
                </a:lnTo>
                <a:lnTo>
                  <a:pt x="493776" y="1421892"/>
                </a:lnTo>
                <a:lnTo>
                  <a:pt x="640080" y="1197864"/>
                </a:lnTo>
                <a:lnTo>
                  <a:pt x="0" y="736092"/>
                </a:lnTo>
                <a:lnTo>
                  <a:pt x="13716" y="548640"/>
                </a:lnTo>
                <a:lnTo>
                  <a:pt x="50292" y="416052"/>
                </a:lnTo>
                <a:lnTo>
                  <a:pt x="73152" y="274320"/>
                </a:lnTo>
                <a:lnTo>
                  <a:pt x="77724" y="146304"/>
                </a:lnTo>
                <a:lnTo>
                  <a:pt x="128016" y="36576"/>
                </a:lnTo>
                <a:close/>
              </a:path>
            </a:pathLst>
          </a:custGeom>
          <a:solidFill>
            <a:srgbClr val="7030A0">
              <a:alpha val="4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/>
          <p:cNvSpPr/>
          <p:nvPr/>
        </p:nvSpPr>
        <p:spPr>
          <a:xfrm>
            <a:off x="1613647" y="4168588"/>
            <a:ext cx="1613647" cy="2286000"/>
          </a:xfrm>
          <a:custGeom>
            <a:avLst/>
            <a:gdLst>
              <a:gd name="connsiteX0" fmla="*/ 0 w 1613647"/>
              <a:gd name="connsiteY0" fmla="*/ 954741 h 2286000"/>
              <a:gd name="connsiteX1" fmla="*/ 349624 w 1613647"/>
              <a:gd name="connsiteY1" fmla="*/ 712694 h 2286000"/>
              <a:gd name="connsiteX2" fmla="*/ 578224 w 1613647"/>
              <a:gd name="connsiteY2" fmla="*/ 726141 h 2286000"/>
              <a:gd name="connsiteX3" fmla="*/ 645459 w 1613647"/>
              <a:gd name="connsiteY3" fmla="*/ 793377 h 2286000"/>
              <a:gd name="connsiteX4" fmla="*/ 726141 w 1613647"/>
              <a:gd name="connsiteY4" fmla="*/ 927847 h 2286000"/>
              <a:gd name="connsiteX5" fmla="*/ 847165 w 1613647"/>
              <a:gd name="connsiteY5" fmla="*/ 981636 h 2286000"/>
              <a:gd name="connsiteX6" fmla="*/ 1062318 w 1613647"/>
              <a:gd name="connsiteY6" fmla="*/ 1021977 h 2286000"/>
              <a:gd name="connsiteX7" fmla="*/ 1089212 w 1613647"/>
              <a:gd name="connsiteY7" fmla="*/ 968188 h 2286000"/>
              <a:gd name="connsiteX8" fmla="*/ 941294 w 1613647"/>
              <a:gd name="connsiteY8" fmla="*/ 551330 h 2286000"/>
              <a:gd name="connsiteX9" fmla="*/ 874059 w 1613647"/>
              <a:gd name="connsiteY9" fmla="*/ 376518 h 2286000"/>
              <a:gd name="connsiteX10" fmla="*/ 954741 w 1613647"/>
              <a:gd name="connsiteY10" fmla="*/ 94130 h 2286000"/>
              <a:gd name="connsiteX11" fmla="*/ 1048871 w 1613647"/>
              <a:gd name="connsiteY11" fmla="*/ 13447 h 2286000"/>
              <a:gd name="connsiteX12" fmla="*/ 1210235 w 1613647"/>
              <a:gd name="connsiteY12" fmla="*/ 0 h 2286000"/>
              <a:gd name="connsiteX13" fmla="*/ 1385047 w 1613647"/>
              <a:gd name="connsiteY13" fmla="*/ 147918 h 2286000"/>
              <a:gd name="connsiteX14" fmla="*/ 1371600 w 1613647"/>
              <a:gd name="connsiteY14" fmla="*/ 242047 h 2286000"/>
              <a:gd name="connsiteX15" fmla="*/ 1277471 w 1613647"/>
              <a:gd name="connsiteY15" fmla="*/ 524436 h 2286000"/>
              <a:gd name="connsiteX16" fmla="*/ 1290918 w 1613647"/>
              <a:gd name="connsiteY16" fmla="*/ 726141 h 2286000"/>
              <a:gd name="connsiteX17" fmla="*/ 1169894 w 1613647"/>
              <a:gd name="connsiteY17" fmla="*/ 887506 h 2286000"/>
              <a:gd name="connsiteX18" fmla="*/ 1317812 w 1613647"/>
              <a:gd name="connsiteY18" fmla="*/ 847165 h 2286000"/>
              <a:gd name="connsiteX19" fmla="*/ 1519518 w 1613647"/>
              <a:gd name="connsiteY19" fmla="*/ 995083 h 2286000"/>
              <a:gd name="connsiteX20" fmla="*/ 1600200 w 1613647"/>
              <a:gd name="connsiteY20" fmla="*/ 981636 h 2286000"/>
              <a:gd name="connsiteX21" fmla="*/ 1613647 w 1613647"/>
              <a:gd name="connsiteY21" fmla="*/ 1075765 h 2286000"/>
              <a:gd name="connsiteX22" fmla="*/ 1519518 w 1613647"/>
              <a:gd name="connsiteY22" fmla="*/ 1304365 h 2286000"/>
              <a:gd name="connsiteX23" fmla="*/ 1492624 w 1613647"/>
              <a:gd name="connsiteY23" fmla="*/ 1465730 h 2286000"/>
              <a:gd name="connsiteX24" fmla="*/ 1317812 w 1613647"/>
              <a:gd name="connsiteY24" fmla="*/ 1667436 h 2286000"/>
              <a:gd name="connsiteX25" fmla="*/ 1371600 w 1613647"/>
              <a:gd name="connsiteY25" fmla="*/ 1761565 h 2286000"/>
              <a:gd name="connsiteX26" fmla="*/ 1438835 w 1613647"/>
              <a:gd name="connsiteY26" fmla="*/ 1815353 h 2286000"/>
              <a:gd name="connsiteX27" fmla="*/ 1519518 w 1613647"/>
              <a:gd name="connsiteY27" fmla="*/ 1801906 h 2286000"/>
              <a:gd name="connsiteX28" fmla="*/ 1573306 w 1613647"/>
              <a:gd name="connsiteY28" fmla="*/ 1869141 h 2286000"/>
              <a:gd name="connsiteX29" fmla="*/ 1586753 w 1613647"/>
              <a:gd name="connsiteY29" fmla="*/ 1976718 h 2286000"/>
              <a:gd name="connsiteX30" fmla="*/ 1586753 w 1613647"/>
              <a:gd name="connsiteY30" fmla="*/ 2124636 h 2286000"/>
              <a:gd name="connsiteX31" fmla="*/ 1586753 w 1613647"/>
              <a:gd name="connsiteY31" fmla="*/ 2218765 h 2286000"/>
              <a:gd name="connsiteX32" fmla="*/ 1506071 w 1613647"/>
              <a:gd name="connsiteY32" fmla="*/ 2286000 h 2286000"/>
              <a:gd name="connsiteX33" fmla="*/ 1331259 w 1613647"/>
              <a:gd name="connsiteY33" fmla="*/ 2205318 h 2286000"/>
              <a:gd name="connsiteX34" fmla="*/ 1196788 w 1613647"/>
              <a:gd name="connsiteY34" fmla="*/ 2191871 h 2286000"/>
              <a:gd name="connsiteX35" fmla="*/ 1143000 w 1613647"/>
              <a:gd name="connsiteY35" fmla="*/ 2138083 h 2286000"/>
              <a:gd name="connsiteX36" fmla="*/ 1116106 w 1613647"/>
              <a:gd name="connsiteY36" fmla="*/ 2030506 h 2286000"/>
              <a:gd name="connsiteX37" fmla="*/ 995082 w 1613647"/>
              <a:gd name="connsiteY37" fmla="*/ 1949824 h 2286000"/>
              <a:gd name="connsiteX38" fmla="*/ 847165 w 1613647"/>
              <a:gd name="connsiteY38" fmla="*/ 1855694 h 2286000"/>
              <a:gd name="connsiteX39" fmla="*/ 739588 w 1613647"/>
              <a:gd name="connsiteY39" fmla="*/ 1842247 h 2286000"/>
              <a:gd name="connsiteX40" fmla="*/ 645459 w 1613647"/>
              <a:gd name="connsiteY40" fmla="*/ 1640541 h 2286000"/>
              <a:gd name="connsiteX41" fmla="*/ 739588 w 1613647"/>
              <a:gd name="connsiteY41" fmla="*/ 1627094 h 2286000"/>
              <a:gd name="connsiteX42" fmla="*/ 739588 w 1613647"/>
              <a:gd name="connsiteY42" fmla="*/ 1438836 h 2286000"/>
              <a:gd name="connsiteX43" fmla="*/ 779929 w 1613647"/>
              <a:gd name="connsiteY43" fmla="*/ 1358153 h 2286000"/>
              <a:gd name="connsiteX44" fmla="*/ 753035 w 1613647"/>
              <a:gd name="connsiteY44" fmla="*/ 1210236 h 2286000"/>
              <a:gd name="connsiteX45" fmla="*/ 753035 w 1613647"/>
              <a:gd name="connsiteY45" fmla="*/ 1089212 h 2286000"/>
              <a:gd name="connsiteX46" fmla="*/ 605118 w 1613647"/>
              <a:gd name="connsiteY46" fmla="*/ 1143000 h 2286000"/>
              <a:gd name="connsiteX47" fmla="*/ 349624 w 1613647"/>
              <a:gd name="connsiteY47" fmla="*/ 1062318 h 2286000"/>
              <a:gd name="connsiteX48" fmla="*/ 201706 w 1613647"/>
              <a:gd name="connsiteY48" fmla="*/ 1062318 h 2286000"/>
              <a:gd name="connsiteX49" fmla="*/ 0 w 1613647"/>
              <a:gd name="connsiteY49" fmla="*/ 954741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613647" h="2286000">
                <a:moveTo>
                  <a:pt x="0" y="954741"/>
                </a:moveTo>
                <a:lnTo>
                  <a:pt x="349624" y="712694"/>
                </a:lnTo>
                <a:lnTo>
                  <a:pt x="578224" y="726141"/>
                </a:lnTo>
                <a:lnTo>
                  <a:pt x="645459" y="793377"/>
                </a:lnTo>
                <a:lnTo>
                  <a:pt x="726141" y="927847"/>
                </a:lnTo>
                <a:lnTo>
                  <a:pt x="847165" y="981636"/>
                </a:lnTo>
                <a:lnTo>
                  <a:pt x="1062318" y="1021977"/>
                </a:lnTo>
                <a:lnTo>
                  <a:pt x="1089212" y="968188"/>
                </a:lnTo>
                <a:lnTo>
                  <a:pt x="941294" y="551330"/>
                </a:lnTo>
                <a:lnTo>
                  <a:pt x="874059" y="376518"/>
                </a:lnTo>
                <a:lnTo>
                  <a:pt x="954741" y="94130"/>
                </a:lnTo>
                <a:lnTo>
                  <a:pt x="1048871" y="13447"/>
                </a:lnTo>
                <a:lnTo>
                  <a:pt x="1210235" y="0"/>
                </a:lnTo>
                <a:lnTo>
                  <a:pt x="1385047" y="147918"/>
                </a:lnTo>
                <a:lnTo>
                  <a:pt x="1371600" y="242047"/>
                </a:lnTo>
                <a:lnTo>
                  <a:pt x="1277471" y="524436"/>
                </a:lnTo>
                <a:lnTo>
                  <a:pt x="1290918" y="726141"/>
                </a:lnTo>
                <a:lnTo>
                  <a:pt x="1169894" y="887506"/>
                </a:lnTo>
                <a:lnTo>
                  <a:pt x="1317812" y="847165"/>
                </a:lnTo>
                <a:lnTo>
                  <a:pt x="1519518" y="995083"/>
                </a:lnTo>
                <a:lnTo>
                  <a:pt x="1600200" y="981636"/>
                </a:lnTo>
                <a:lnTo>
                  <a:pt x="1613647" y="1075765"/>
                </a:lnTo>
                <a:lnTo>
                  <a:pt x="1519518" y="1304365"/>
                </a:lnTo>
                <a:lnTo>
                  <a:pt x="1492624" y="1465730"/>
                </a:lnTo>
                <a:lnTo>
                  <a:pt x="1317812" y="1667436"/>
                </a:lnTo>
                <a:lnTo>
                  <a:pt x="1371600" y="1761565"/>
                </a:lnTo>
                <a:lnTo>
                  <a:pt x="1438835" y="1815353"/>
                </a:lnTo>
                <a:lnTo>
                  <a:pt x="1519518" y="1801906"/>
                </a:lnTo>
                <a:lnTo>
                  <a:pt x="1573306" y="1869141"/>
                </a:lnTo>
                <a:lnTo>
                  <a:pt x="1586753" y="1976718"/>
                </a:lnTo>
                <a:lnTo>
                  <a:pt x="1586753" y="2124636"/>
                </a:lnTo>
                <a:lnTo>
                  <a:pt x="1586753" y="2218765"/>
                </a:lnTo>
                <a:lnTo>
                  <a:pt x="1506071" y="2286000"/>
                </a:lnTo>
                <a:lnTo>
                  <a:pt x="1331259" y="2205318"/>
                </a:lnTo>
                <a:lnTo>
                  <a:pt x="1196788" y="2191871"/>
                </a:lnTo>
                <a:lnTo>
                  <a:pt x="1143000" y="2138083"/>
                </a:lnTo>
                <a:lnTo>
                  <a:pt x="1116106" y="2030506"/>
                </a:lnTo>
                <a:lnTo>
                  <a:pt x="995082" y="1949824"/>
                </a:lnTo>
                <a:lnTo>
                  <a:pt x="847165" y="1855694"/>
                </a:lnTo>
                <a:lnTo>
                  <a:pt x="739588" y="1842247"/>
                </a:lnTo>
                <a:lnTo>
                  <a:pt x="645459" y="1640541"/>
                </a:lnTo>
                <a:lnTo>
                  <a:pt x="739588" y="1627094"/>
                </a:lnTo>
                <a:lnTo>
                  <a:pt x="739588" y="1438836"/>
                </a:lnTo>
                <a:lnTo>
                  <a:pt x="779929" y="1358153"/>
                </a:lnTo>
                <a:lnTo>
                  <a:pt x="753035" y="1210236"/>
                </a:lnTo>
                <a:lnTo>
                  <a:pt x="753035" y="1089212"/>
                </a:lnTo>
                <a:lnTo>
                  <a:pt x="605118" y="1143000"/>
                </a:lnTo>
                <a:lnTo>
                  <a:pt x="349624" y="1062318"/>
                </a:lnTo>
                <a:lnTo>
                  <a:pt x="201706" y="1062318"/>
                </a:lnTo>
                <a:lnTo>
                  <a:pt x="0" y="9547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27000"/>
            </a:schemeClr>
          </a:solidFill>
          <a:ln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/>
          <p:nvPr/>
        </p:nvSpPr>
        <p:spPr>
          <a:xfrm>
            <a:off x="3563471" y="3429000"/>
            <a:ext cx="1021976" cy="1344706"/>
          </a:xfrm>
          <a:custGeom>
            <a:avLst/>
            <a:gdLst>
              <a:gd name="connsiteX0" fmla="*/ 0 w 1021976"/>
              <a:gd name="connsiteY0" fmla="*/ 860612 h 1344706"/>
              <a:gd name="connsiteX1" fmla="*/ 94129 w 1021976"/>
              <a:gd name="connsiteY1" fmla="*/ 551329 h 1344706"/>
              <a:gd name="connsiteX2" fmla="*/ 174811 w 1021976"/>
              <a:gd name="connsiteY2" fmla="*/ 228600 h 1344706"/>
              <a:gd name="connsiteX3" fmla="*/ 121023 w 1021976"/>
              <a:gd name="connsiteY3" fmla="*/ 67235 h 1344706"/>
              <a:gd name="connsiteX4" fmla="*/ 591670 w 1021976"/>
              <a:gd name="connsiteY4" fmla="*/ 0 h 1344706"/>
              <a:gd name="connsiteX5" fmla="*/ 1021976 w 1021976"/>
              <a:gd name="connsiteY5" fmla="*/ 242047 h 1344706"/>
              <a:gd name="connsiteX6" fmla="*/ 981635 w 1021976"/>
              <a:gd name="connsiteY6" fmla="*/ 618565 h 1344706"/>
              <a:gd name="connsiteX7" fmla="*/ 927847 w 1021976"/>
              <a:gd name="connsiteY7" fmla="*/ 847165 h 1344706"/>
              <a:gd name="connsiteX8" fmla="*/ 833717 w 1021976"/>
              <a:gd name="connsiteY8" fmla="*/ 900953 h 1344706"/>
              <a:gd name="connsiteX9" fmla="*/ 847164 w 1021976"/>
              <a:gd name="connsiteY9" fmla="*/ 981635 h 1344706"/>
              <a:gd name="connsiteX10" fmla="*/ 927847 w 1021976"/>
              <a:gd name="connsiteY10" fmla="*/ 1156447 h 1344706"/>
              <a:gd name="connsiteX11" fmla="*/ 968188 w 1021976"/>
              <a:gd name="connsiteY11" fmla="*/ 1331259 h 1344706"/>
              <a:gd name="connsiteX12" fmla="*/ 753035 w 1021976"/>
              <a:gd name="connsiteY12" fmla="*/ 1344706 h 1344706"/>
              <a:gd name="connsiteX13" fmla="*/ 564776 w 1021976"/>
              <a:gd name="connsiteY13" fmla="*/ 1277471 h 1344706"/>
              <a:gd name="connsiteX14" fmla="*/ 430305 w 1021976"/>
              <a:gd name="connsiteY14" fmla="*/ 1183341 h 1344706"/>
              <a:gd name="connsiteX15" fmla="*/ 0 w 1021976"/>
              <a:gd name="connsiteY15" fmla="*/ 860612 h 134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1976" h="1344706">
                <a:moveTo>
                  <a:pt x="0" y="860612"/>
                </a:moveTo>
                <a:lnTo>
                  <a:pt x="94129" y="551329"/>
                </a:lnTo>
                <a:lnTo>
                  <a:pt x="174811" y="228600"/>
                </a:lnTo>
                <a:lnTo>
                  <a:pt x="121023" y="67235"/>
                </a:lnTo>
                <a:lnTo>
                  <a:pt x="591670" y="0"/>
                </a:lnTo>
                <a:lnTo>
                  <a:pt x="1021976" y="242047"/>
                </a:lnTo>
                <a:lnTo>
                  <a:pt x="981635" y="618565"/>
                </a:lnTo>
                <a:lnTo>
                  <a:pt x="927847" y="847165"/>
                </a:lnTo>
                <a:lnTo>
                  <a:pt x="833717" y="900953"/>
                </a:lnTo>
                <a:lnTo>
                  <a:pt x="847164" y="981635"/>
                </a:lnTo>
                <a:lnTo>
                  <a:pt x="927847" y="1156447"/>
                </a:lnTo>
                <a:lnTo>
                  <a:pt x="968188" y="1331259"/>
                </a:lnTo>
                <a:lnTo>
                  <a:pt x="753035" y="1344706"/>
                </a:lnTo>
                <a:lnTo>
                  <a:pt x="564776" y="1277471"/>
                </a:lnTo>
                <a:lnTo>
                  <a:pt x="430305" y="1183341"/>
                </a:lnTo>
                <a:lnTo>
                  <a:pt x="0" y="86061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27000"/>
            </a:schemeClr>
          </a:solidFill>
          <a:ln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5073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S’engager dans une stratégie économique volontariste pour créer </a:t>
            </a:r>
            <a:r>
              <a:rPr lang="fr-FR" dirty="0" smtClean="0">
                <a:sym typeface="Wingdings" panose="05000000000000000000" pitchFamily="2" charset="2"/>
              </a:rPr>
              <a:t>7000 emplois supplémentaires d’ici 2035 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Mener une politique foncière économique plus volontariste, moins opportuniste :</a:t>
            </a:r>
          </a:p>
          <a:p>
            <a:pPr lvl="1"/>
            <a:r>
              <a:rPr lang="fr-FR" dirty="0" smtClean="0"/>
              <a:t>Etudier le potentiel de densification des ZAE existantes</a:t>
            </a:r>
          </a:p>
          <a:p>
            <a:pPr lvl="1"/>
            <a:r>
              <a:rPr lang="fr-FR" dirty="0" smtClean="0"/>
              <a:t>Repérer les gisements fonciers (localisation, caractérisation, évaluation des besoins)</a:t>
            </a:r>
          </a:p>
          <a:p>
            <a:pPr lvl="1"/>
            <a:r>
              <a:rPr lang="fr-FR" dirty="0" smtClean="0"/>
              <a:t>Hiérarchiser le foncier économique disponible en fonction de son opérationnalité (distinguer le foncier économique disponible ayant une réalité d’aménagement à court, moyen et long terme)</a:t>
            </a:r>
          </a:p>
          <a:p>
            <a:pPr lvl="1"/>
            <a:r>
              <a:rPr lang="fr-FR" dirty="0" smtClean="0"/>
              <a:t>Créer un « portail » de l’offre foncière économique lisible par tous les acteurs </a:t>
            </a:r>
            <a:r>
              <a:rPr lang="fr-FR" dirty="0" smtClean="0">
                <a:sym typeface="Wingdings" panose="05000000000000000000" pitchFamily="2" charset="2"/>
              </a:rPr>
              <a:t> réactivité économique</a:t>
            </a:r>
          </a:p>
          <a:p>
            <a:pPr marL="363538" lvl="1" indent="-363538">
              <a:spcBef>
                <a:spcPts val="800"/>
              </a:spcBef>
              <a:spcAft>
                <a:spcPts val="200"/>
              </a:spcAft>
              <a:buSzPct val="100000"/>
              <a:buBlip>
                <a:blip r:embed="rId2"/>
              </a:buBlip>
              <a:tabLst>
                <a:tab pos="360363" algn="l"/>
              </a:tabLst>
            </a:pPr>
            <a:r>
              <a:rPr lang="fr-FR" sz="1400" b="1" dirty="0">
                <a:ea typeface="+mn-ea"/>
                <a:cs typeface="+mn-cs"/>
              </a:rPr>
              <a:t>Structurer et développer les filières industrielles innovantes dans le domaine des énergies renouvelables et de l’écoconstruction pour une véritable proximité de l’offre</a:t>
            </a:r>
          </a:p>
          <a:p>
            <a:r>
              <a:rPr lang="fr-FR" dirty="0" smtClean="0"/>
              <a:t>Donner une orientation à la stratégie économique touristique</a:t>
            </a:r>
            <a:br>
              <a:rPr lang="fr-FR" dirty="0" smtClean="0"/>
            </a:br>
            <a:r>
              <a:rPr lang="fr-FR" b="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Fiches-orientations spécifiques</a:t>
            </a:r>
          </a:p>
          <a:p>
            <a:r>
              <a:rPr lang="fr-FR" dirty="0" smtClean="0"/>
              <a:t>Soutenir l’économie agricole et sylvicole</a:t>
            </a:r>
            <a:br>
              <a:rPr lang="fr-FR" dirty="0" smtClean="0"/>
            </a:br>
            <a:r>
              <a:rPr lang="fr-FR" b="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Fiches-orientations spécifiques</a:t>
            </a:r>
          </a:p>
          <a:p>
            <a:r>
              <a:rPr lang="fr-FR" dirty="0"/>
              <a:t>S’engager dans la mise en œuvre d’un observatoire du foncier économique et de l’emploi à l’échelle du SCoT du Born</a:t>
            </a:r>
          </a:p>
          <a:p>
            <a:pPr lvl="1"/>
            <a:r>
              <a:rPr lang="fr-FR" dirty="0"/>
              <a:t>Suivre l’évolution du foncier économique, les implantations d’entreprise et les créations d’emplois</a:t>
            </a:r>
          </a:p>
          <a:p>
            <a:pPr lvl="1"/>
            <a:r>
              <a:rPr lang="fr-FR" dirty="0"/>
              <a:t>Coordonner un réseau facilitant la mise en relation des employeurs / main d’œuvre saisonnière</a:t>
            </a:r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b="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Voir carte associée (page suivante), qui </a:t>
            </a:r>
            <a:r>
              <a:rPr lang="fr-FR" b="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territorialise les </a:t>
            </a:r>
            <a:r>
              <a:rPr lang="fr-FR" b="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intentions</a:t>
            </a:r>
            <a:endParaRPr lang="fr-FR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mtClean="0"/>
              <a:t>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27847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28" y="491886"/>
            <a:ext cx="8736160" cy="617747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237185" y="1294525"/>
            <a:ext cx="2380011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+ 7000 emplois</a:t>
            </a:r>
          </a:p>
          <a:p>
            <a:pPr algn="ctr"/>
            <a:r>
              <a:rPr lang="fr-FR" sz="1400" b="1" dirty="0" smtClean="0">
                <a:solidFill>
                  <a:srgbClr val="FF0000"/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(2017-2035)</a:t>
            </a:r>
            <a:endParaRPr lang="fr-FR" sz="1400" b="1" dirty="0">
              <a:solidFill>
                <a:srgbClr val="FF0000"/>
              </a:solidFill>
              <a:latin typeface="Cambria" panose="02040503050406030204" pitchFamily="18" charset="0"/>
              <a:cs typeface="Aharoni" panose="02010803020104030203" pitchFamily="2" charset="-79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012160" y="491886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kern="0" dirty="0" smtClean="0">
                <a:solidFill>
                  <a:schemeClr val="bg1"/>
                </a:solidFill>
                <a:latin typeface="Cambria" panose="02040503050406030204" pitchFamily="18" charset="0"/>
              </a:rPr>
              <a:t>Développement économique</a:t>
            </a:r>
          </a:p>
          <a:p>
            <a:r>
              <a:rPr lang="fr-FR" sz="1600" b="1" kern="0" dirty="0" smtClean="0">
                <a:solidFill>
                  <a:schemeClr val="bg1"/>
                </a:solidFill>
                <a:latin typeface="Cambria" panose="02040503050406030204" pitchFamily="18" charset="0"/>
              </a:rPr>
              <a:t>Emploi</a:t>
            </a:r>
            <a:endParaRPr lang="fr-FR" sz="1600" b="1" kern="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660232" y="2185700"/>
            <a:ext cx="208823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rgbClr val="003399"/>
                </a:solidFill>
                <a:latin typeface="Cambria" panose="02040503050406030204" pitchFamily="18" charset="0"/>
                <a:cs typeface="Aharoni" panose="02010803020104030203" pitchFamily="2" charset="-79"/>
              </a:defRPr>
            </a:lvl1pPr>
          </a:lstStyle>
          <a:p>
            <a:r>
              <a:rPr lang="fr-FR" dirty="0"/>
              <a:t>Etre lisible et </a:t>
            </a:r>
            <a:r>
              <a:rPr lang="fr-FR" dirty="0" smtClean="0"/>
              <a:t>facilement accessible</a:t>
            </a:r>
            <a:endParaRPr lang="fr-FR" dirty="0"/>
          </a:p>
        </p:txBody>
      </p:sp>
      <p:sp>
        <p:nvSpPr>
          <p:cNvPr id="30" name="Forme libre 29"/>
          <p:cNvSpPr/>
          <p:nvPr/>
        </p:nvSpPr>
        <p:spPr>
          <a:xfrm>
            <a:off x="3618703" y="672837"/>
            <a:ext cx="521249" cy="470615"/>
          </a:xfrm>
          <a:custGeom>
            <a:avLst/>
            <a:gdLst>
              <a:gd name="connsiteX0" fmla="*/ 167509 w 777109"/>
              <a:gd name="connsiteY0" fmla="*/ 482600 h 701621"/>
              <a:gd name="connsiteX1" fmla="*/ 243709 w 777109"/>
              <a:gd name="connsiteY1" fmla="*/ 393700 h 701621"/>
              <a:gd name="connsiteX2" fmla="*/ 307209 w 777109"/>
              <a:gd name="connsiteY2" fmla="*/ 342900 h 701621"/>
              <a:gd name="connsiteX3" fmla="*/ 345309 w 777109"/>
              <a:gd name="connsiteY3" fmla="*/ 292100 h 701621"/>
              <a:gd name="connsiteX4" fmla="*/ 383409 w 777109"/>
              <a:gd name="connsiteY4" fmla="*/ 254000 h 701621"/>
              <a:gd name="connsiteX5" fmla="*/ 408809 w 777109"/>
              <a:gd name="connsiteY5" fmla="*/ 215900 h 701621"/>
              <a:gd name="connsiteX6" fmla="*/ 446909 w 777109"/>
              <a:gd name="connsiteY6" fmla="*/ 203200 h 701621"/>
              <a:gd name="connsiteX7" fmla="*/ 358009 w 777109"/>
              <a:gd name="connsiteY7" fmla="*/ 203200 h 701621"/>
              <a:gd name="connsiteX8" fmla="*/ 396109 w 777109"/>
              <a:gd name="connsiteY8" fmla="*/ 190500 h 701621"/>
              <a:gd name="connsiteX9" fmla="*/ 459609 w 777109"/>
              <a:gd name="connsiteY9" fmla="*/ 152400 h 701621"/>
              <a:gd name="connsiteX10" fmla="*/ 586609 w 777109"/>
              <a:gd name="connsiteY10" fmla="*/ 88900 h 701621"/>
              <a:gd name="connsiteX11" fmla="*/ 637409 w 777109"/>
              <a:gd name="connsiteY11" fmla="*/ 63500 h 701621"/>
              <a:gd name="connsiteX12" fmla="*/ 688209 w 777109"/>
              <a:gd name="connsiteY12" fmla="*/ 50800 h 701621"/>
              <a:gd name="connsiteX13" fmla="*/ 726309 w 777109"/>
              <a:gd name="connsiteY13" fmla="*/ 25400 h 701621"/>
              <a:gd name="connsiteX14" fmla="*/ 777109 w 777109"/>
              <a:gd name="connsiteY14" fmla="*/ 0 h 701621"/>
              <a:gd name="connsiteX15" fmla="*/ 764409 w 777109"/>
              <a:gd name="connsiteY15" fmla="*/ 38100 h 701621"/>
              <a:gd name="connsiteX16" fmla="*/ 662809 w 777109"/>
              <a:gd name="connsiteY16" fmla="*/ 152400 h 701621"/>
              <a:gd name="connsiteX17" fmla="*/ 650109 w 777109"/>
              <a:gd name="connsiteY17" fmla="*/ 190500 h 701621"/>
              <a:gd name="connsiteX18" fmla="*/ 599309 w 777109"/>
              <a:gd name="connsiteY18" fmla="*/ 266700 h 701621"/>
              <a:gd name="connsiteX19" fmla="*/ 561209 w 777109"/>
              <a:gd name="connsiteY19" fmla="*/ 368300 h 701621"/>
              <a:gd name="connsiteX20" fmla="*/ 510409 w 777109"/>
              <a:gd name="connsiteY20" fmla="*/ 292100 h 701621"/>
              <a:gd name="connsiteX21" fmla="*/ 472309 w 777109"/>
              <a:gd name="connsiteY21" fmla="*/ 266700 h 701621"/>
              <a:gd name="connsiteX22" fmla="*/ 434209 w 777109"/>
              <a:gd name="connsiteY22" fmla="*/ 279400 h 701621"/>
              <a:gd name="connsiteX23" fmla="*/ 408809 w 777109"/>
              <a:gd name="connsiteY23" fmla="*/ 317500 h 701621"/>
              <a:gd name="connsiteX24" fmla="*/ 370709 w 777109"/>
              <a:gd name="connsiteY24" fmla="*/ 342900 h 701621"/>
              <a:gd name="connsiteX25" fmla="*/ 358009 w 777109"/>
              <a:gd name="connsiteY25" fmla="*/ 381000 h 701621"/>
              <a:gd name="connsiteX26" fmla="*/ 281809 w 777109"/>
              <a:gd name="connsiteY26" fmla="*/ 431800 h 701621"/>
              <a:gd name="connsiteX27" fmla="*/ 345309 w 777109"/>
              <a:gd name="connsiteY27" fmla="*/ 457200 h 701621"/>
              <a:gd name="connsiteX28" fmla="*/ 383409 w 777109"/>
              <a:gd name="connsiteY28" fmla="*/ 469900 h 701621"/>
              <a:gd name="connsiteX29" fmla="*/ 345309 w 777109"/>
              <a:gd name="connsiteY29" fmla="*/ 482600 h 701621"/>
              <a:gd name="connsiteX30" fmla="*/ 256409 w 777109"/>
              <a:gd name="connsiteY30" fmla="*/ 520700 h 701621"/>
              <a:gd name="connsiteX31" fmla="*/ 218309 w 777109"/>
              <a:gd name="connsiteY31" fmla="*/ 546100 h 701621"/>
              <a:gd name="connsiteX32" fmla="*/ 180209 w 777109"/>
              <a:gd name="connsiteY32" fmla="*/ 558800 h 701621"/>
              <a:gd name="connsiteX33" fmla="*/ 142109 w 777109"/>
              <a:gd name="connsiteY33" fmla="*/ 596900 h 701621"/>
              <a:gd name="connsiteX34" fmla="*/ 91309 w 777109"/>
              <a:gd name="connsiteY34" fmla="*/ 622300 h 701621"/>
              <a:gd name="connsiteX35" fmla="*/ 27809 w 777109"/>
              <a:gd name="connsiteY35" fmla="*/ 660400 h 701621"/>
              <a:gd name="connsiteX36" fmla="*/ 2409 w 777109"/>
              <a:gd name="connsiteY36" fmla="*/ 698500 h 701621"/>
              <a:gd name="connsiteX37" fmla="*/ 15109 w 777109"/>
              <a:gd name="connsiteY37" fmla="*/ 622300 h 701621"/>
              <a:gd name="connsiteX38" fmla="*/ 53209 w 777109"/>
              <a:gd name="connsiteY38" fmla="*/ 508000 h 701621"/>
              <a:gd name="connsiteX39" fmla="*/ 65909 w 777109"/>
              <a:gd name="connsiteY39" fmla="*/ 469900 h 701621"/>
              <a:gd name="connsiteX40" fmla="*/ 78609 w 777109"/>
              <a:gd name="connsiteY40" fmla="*/ 419100 h 701621"/>
              <a:gd name="connsiteX41" fmla="*/ 91309 w 777109"/>
              <a:gd name="connsiteY41" fmla="*/ 381000 h 701621"/>
              <a:gd name="connsiteX42" fmla="*/ 104009 w 777109"/>
              <a:gd name="connsiteY42" fmla="*/ 317500 h 701621"/>
              <a:gd name="connsiteX43" fmla="*/ 116709 w 777109"/>
              <a:gd name="connsiteY43" fmla="*/ 444500 h 70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77109" h="701621">
                <a:moveTo>
                  <a:pt x="167509" y="482600"/>
                </a:moveTo>
                <a:cubicBezTo>
                  <a:pt x="192909" y="452967"/>
                  <a:pt x="216111" y="421298"/>
                  <a:pt x="243709" y="393700"/>
                </a:cubicBezTo>
                <a:cubicBezTo>
                  <a:pt x="262876" y="374533"/>
                  <a:pt x="288042" y="362067"/>
                  <a:pt x="307209" y="342900"/>
                </a:cubicBezTo>
                <a:cubicBezTo>
                  <a:pt x="322176" y="327933"/>
                  <a:pt x="331534" y="308171"/>
                  <a:pt x="345309" y="292100"/>
                </a:cubicBezTo>
                <a:cubicBezTo>
                  <a:pt x="356998" y="278463"/>
                  <a:pt x="371911" y="267798"/>
                  <a:pt x="383409" y="254000"/>
                </a:cubicBezTo>
                <a:cubicBezTo>
                  <a:pt x="393180" y="242274"/>
                  <a:pt x="396890" y="225435"/>
                  <a:pt x="408809" y="215900"/>
                </a:cubicBezTo>
                <a:cubicBezTo>
                  <a:pt x="419262" y="207537"/>
                  <a:pt x="434209" y="207433"/>
                  <a:pt x="446909" y="203200"/>
                </a:cubicBezTo>
                <a:cubicBezTo>
                  <a:pt x="392250" y="184980"/>
                  <a:pt x="421796" y="187253"/>
                  <a:pt x="358009" y="203200"/>
                </a:cubicBezTo>
                <a:cubicBezTo>
                  <a:pt x="345022" y="206447"/>
                  <a:pt x="384630" y="197388"/>
                  <a:pt x="396109" y="190500"/>
                </a:cubicBezTo>
                <a:cubicBezTo>
                  <a:pt x="417276" y="177800"/>
                  <a:pt x="437829" y="164016"/>
                  <a:pt x="459609" y="152400"/>
                </a:cubicBezTo>
                <a:cubicBezTo>
                  <a:pt x="501371" y="130127"/>
                  <a:pt x="544276" y="110067"/>
                  <a:pt x="586609" y="88900"/>
                </a:cubicBezTo>
                <a:cubicBezTo>
                  <a:pt x="603542" y="80433"/>
                  <a:pt x="619042" y="68092"/>
                  <a:pt x="637409" y="63500"/>
                </a:cubicBezTo>
                <a:lnTo>
                  <a:pt x="688209" y="50800"/>
                </a:lnTo>
                <a:cubicBezTo>
                  <a:pt x="700909" y="42333"/>
                  <a:pt x="713057" y="32973"/>
                  <a:pt x="726309" y="25400"/>
                </a:cubicBezTo>
                <a:cubicBezTo>
                  <a:pt x="742747" y="16007"/>
                  <a:pt x="777109" y="0"/>
                  <a:pt x="777109" y="0"/>
                </a:cubicBezTo>
                <a:cubicBezTo>
                  <a:pt x="772876" y="12700"/>
                  <a:pt x="772628" y="27533"/>
                  <a:pt x="764409" y="38100"/>
                </a:cubicBezTo>
                <a:cubicBezTo>
                  <a:pt x="717287" y="98686"/>
                  <a:pt x="691193" y="95633"/>
                  <a:pt x="662809" y="152400"/>
                </a:cubicBezTo>
                <a:cubicBezTo>
                  <a:pt x="656822" y="164374"/>
                  <a:pt x="656610" y="178798"/>
                  <a:pt x="650109" y="190500"/>
                </a:cubicBezTo>
                <a:cubicBezTo>
                  <a:pt x="635284" y="217185"/>
                  <a:pt x="599309" y="266700"/>
                  <a:pt x="599309" y="266700"/>
                </a:cubicBezTo>
                <a:cubicBezTo>
                  <a:pt x="598502" y="269928"/>
                  <a:pt x="576535" y="373409"/>
                  <a:pt x="561209" y="368300"/>
                </a:cubicBezTo>
                <a:cubicBezTo>
                  <a:pt x="532249" y="358647"/>
                  <a:pt x="527342" y="317500"/>
                  <a:pt x="510409" y="292100"/>
                </a:cubicBezTo>
                <a:cubicBezTo>
                  <a:pt x="501942" y="279400"/>
                  <a:pt x="485009" y="275167"/>
                  <a:pt x="472309" y="266700"/>
                </a:cubicBezTo>
                <a:cubicBezTo>
                  <a:pt x="459609" y="270933"/>
                  <a:pt x="444662" y="271037"/>
                  <a:pt x="434209" y="279400"/>
                </a:cubicBezTo>
                <a:cubicBezTo>
                  <a:pt x="422290" y="288935"/>
                  <a:pt x="419602" y="306707"/>
                  <a:pt x="408809" y="317500"/>
                </a:cubicBezTo>
                <a:cubicBezTo>
                  <a:pt x="398016" y="328293"/>
                  <a:pt x="383409" y="334433"/>
                  <a:pt x="370709" y="342900"/>
                </a:cubicBezTo>
                <a:cubicBezTo>
                  <a:pt x="366476" y="355600"/>
                  <a:pt x="367475" y="371534"/>
                  <a:pt x="358009" y="381000"/>
                </a:cubicBezTo>
                <a:cubicBezTo>
                  <a:pt x="336423" y="402586"/>
                  <a:pt x="281809" y="431800"/>
                  <a:pt x="281809" y="431800"/>
                </a:cubicBezTo>
                <a:cubicBezTo>
                  <a:pt x="258384" y="502075"/>
                  <a:pt x="260871" y="457200"/>
                  <a:pt x="345309" y="457200"/>
                </a:cubicBezTo>
                <a:cubicBezTo>
                  <a:pt x="358696" y="457200"/>
                  <a:pt x="370709" y="465667"/>
                  <a:pt x="383409" y="469900"/>
                </a:cubicBezTo>
                <a:cubicBezTo>
                  <a:pt x="370709" y="474133"/>
                  <a:pt x="357614" y="477327"/>
                  <a:pt x="345309" y="482600"/>
                </a:cubicBezTo>
                <a:cubicBezTo>
                  <a:pt x="235455" y="529680"/>
                  <a:pt x="345760" y="490916"/>
                  <a:pt x="256409" y="520700"/>
                </a:cubicBezTo>
                <a:cubicBezTo>
                  <a:pt x="243709" y="529167"/>
                  <a:pt x="231961" y="539274"/>
                  <a:pt x="218309" y="546100"/>
                </a:cubicBezTo>
                <a:cubicBezTo>
                  <a:pt x="206335" y="552087"/>
                  <a:pt x="191348" y="551374"/>
                  <a:pt x="180209" y="558800"/>
                </a:cubicBezTo>
                <a:cubicBezTo>
                  <a:pt x="165265" y="568763"/>
                  <a:pt x="156724" y="586461"/>
                  <a:pt x="142109" y="596900"/>
                </a:cubicBezTo>
                <a:cubicBezTo>
                  <a:pt x="126703" y="607904"/>
                  <a:pt x="107859" y="613106"/>
                  <a:pt x="91309" y="622300"/>
                </a:cubicBezTo>
                <a:cubicBezTo>
                  <a:pt x="69731" y="634288"/>
                  <a:pt x="48976" y="647700"/>
                  <a:pt x="27809" y="660400"/>
                </a:cubicBezTo>
                <a:cubicBezTo>
                  <a:pt x="19342" y="673100"/>
                  <a:pt x="7236" y="712980"/>
                  <a:pt x="2409" y="698500"/>
                </a:cubicBezTo>
                <a:cubicBezTo>
                  <a:pt x="-5734" y="674071"/>
                  <a:pt x="8864" y="647282"/>
                  <a:pt x="15109" y="622300"/>
                </a:cubicBezTo>
                <a:lnTo>
                  <a:pt x="53209" y="508000"/>
                </a:lnTo>
                <a:cubicBezTo>
                  <a:pt x="57442" y="495300"/>
                  <a:pt x="62662" y="482887"/>
                  <a:pt x="65909" y="469900"/>
                </a:cubicBezTo>
                <a:cubicBezTo>
                  <a:pt x="70142" y="452967"/>
                  <a:pt x="73814" y="435883"/>
                  <a:pt x="78609" y="419100"/>
                </a:cubicBezTo>
                <a:cubicBezTo>
                  <a:pt x="82287" y="406228"/>
                  <a:pt x="88062" y="393987"/>
                  <a:pt x="91309" y="381000"/>
                </a:cubicBezTo>
                <a:cubicBezTo>
                  <a:pt x="96544" y="360059"/>
                  <a:pt x="99776" y="338667"/>
                  <a:pt x="104009" y="317500"/>
                </a:cubicBezTo>
                <a:cubicBezTo>
                  <a:pt x="126080" y="383713"/>
                  <a:pt x="116709" y="342213"/>
                  <a:pt x="116709" y="4445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Forme libre 33"/>
          <p:cNvSpPr/>
          <p:nvPr/>
        </p:nvSpPr>
        <p:spPr>
          <a:xfrm rot="2921372">
            <a:off x="4661199" y="3045888"/>
            <a:ext cx="341061" cy="326834"/>
          </a:xfrm>
          <a:custGeom>
            <a:avLst/>
            <a:gdLst>
              <a:gd name="connsiteX0" fmla="*/ 167509 w 777109"/>
              <a:gd name="connsiteY0" fmla="*/ 482600 h 701621"/>
              <a:gd name="connsiteX1" fmla="*/ 243709 w 777109"/>
              <a:gd name="connsiteY1" fmla="*/ 393700 h 701621"/>
              <a:gd name="connsiteX2" fmla="*/ 307209 w 777109"/>
              <a:gd name="connsiteY2" fmla="*/ 342900 h 701621"/>
              <a:gd name="connsiteX3" fmla="*/ 345309 w 777109"/>
              <a:gd name="connsiteY3" fmla="*/ 292100 h 701621"/>
              <a:gd name="connsiteX4" fmla="*/ 383409 w 777109"/>
              <a:gd name="connsiteY4" fmla="*/ 254000 h 701621"/>
              <a:gd name="connsiteX5" fmla="*/ 408809 w 777109"/>
              <a:gd name="connsiteY5" fmla="*/ 215900 h 701621"/>
              <a:gd name="connsiteX6" fmla="*/ 446909 w 777109"/>
              <a:gd name="connsiteY6" fmla="*/ 203200 h 701621"/>
              <a:gd name="connsiteX7" fmla="*/ 358009 w 777109"/>
              <a:gd name="connsiteY7" fmla="*/ 203200 h 701621"/>
              <a:gd name="connsiteX8" fmla="*/ 396109 w 777109"/>
              <a:gd name="connsiteY8" fmla="*/ 190500 h 701621"/>
              <a:gd name="connsiteX9" fmla="*/ 459609 w 777109"/>
              <a:gd name="connsiteY9" fmla="*/ 152400 h 701621"/>
              <a:gd name="connsiteX10" fmla="*/ 586609 w 777109"/>
              <a:gd name="connsiteY10" fmla="*/ 88900 h 701621"/>
              <a:gd name="connsiteX11" fmla="*/ 637409 w 777109"/>
              <a:gd name="connsiteY11" fmla="*/ 63500 h 701621"/>
              <a:gd name="connsiteX12" fmla="*/ 688209 w 777109"/>
              <a:gd name="connsiteY12" fmla="*/ 50800 h 701621"/>
              <a:gd name="connsiteX13" fmla="*/ 726309 w 777109"/>
              <a:gd name="connsiteY13" fmla="*/ 25400 h 701621"/>
              <a:gd name="connsiteX14" fmla="*/ 777109 w 777109"/>
              <a:gd name="connsiteY14" fmla="*/ 0 h 701621"/>
              <a:gd name="connsiteX15" fmla="*/ 764409 w 777109"/>
              <a:gd name="connsiteY15" fmla="*/ 38100 h 701621"/>
              <a:gd name="connsiteX16" fmla="*/ 662809 w 777109"/>
              <a:gd name="connsiteY16" fmla="*/ 152400 h 701621"/>
              <a:gd name="connsiteX17" fmla="*/ 650109 w 777109"/>
              <a:gd name="connsiteY17" fmla="*/ 190500 h 701621"/>
              <a:gd name="connsiteX18" fmla="*/ 599309 w 777109"/>
              <a:gd name="connsiteY18" fmla="*/ 266700 h 701621"/>
              <a:gd name="connsiteX19" fmla="*/ 561209 w 777109"/>
              <a:gd name="connsiteY19" fmla="*/ 368300 h 701621"/>
              <a:gd name="connsiteX20" fmla="*/ 510409 w 777109"/>
              <a:gd name="connsiteY20" fmla="*/ 292100 h 701621"/>
              <a:gd name="connsiteX21" fmla="*/ 472309 w 777109"/>
              <a:gd name="connsiteY21" fmla="*/ 266700 h 701621"/>
              <a:gd name="connsiteX22" fmla="*/ 434209 w 777109"/>
              <a:gd name="connsiteY22" fmla="*/ 279400 h 701621"/>
              <a:gd name="connsiteX23" fmla="*/ 408809 w 777109"/>
              <a:gd name="connsiteY23" fmla="*/ 317500 h 701621"/>
              <a:gd name="connsiteX24" fmla="*/ 370709 w 777109"/>
              <a:gd name="connsiteY24" fmla="*/ 342900 h 701621"/>
              <a:gd name="connsiteX25" fmla="*/ 358009 w 777109"/>
              <a:gd name="connsiteY25" fmla="*/ 381000 h 701621"/>
              <a:gd name="connsiteX26" fmla="*/ 281809 w 777109"/>
              <a:gd name="connsiteY26" fmla="*/ 431800 h 701621"/>
              <a:gd name="connsiteX27" fmla="*/ 345309 w 777109"/>
              <a:gd name="connsiteY27" fmla="*/ 457200 h 701621"/>
              <a:gd name="connsiteX28" fmla="*/ 383409 w 777109"/>
              <a:gd name="connsiteY28" fmla="*/ 469900 h 701621"/>
              <a:gd name="connsiteX29" fmla="*/ 345309 w 777109"/>
              <a:gd name="connsiteY29" fmla="*/ 482600 h 701621"/>
              <a:gd name="connsiteX30" fmla="*/ 256409 w 777109"/>
              <a:gd name="connsiteY30" fmla="*/ 520700 h 701621"/>
              <a:gd name="connsiteX31" fmla="*/ 218309 w 777109"/>
              <a:gd name="connsiteY31" fmla="*/ 546100 h 701621"/>
              <a:gd name="connsiteX32" fmla="*/ 180209 w 777109"/>
              <a:gd name="connsiteY32" fmla="*/ 558800 h 701621"/>
              <a:gd name="connsiteX33" fmla="*/ 142109 w 777109"/>
              <a:gd name="connsiteY33" fmla="*/ 596900 h 701621"/>
              <a:gd name="connsiteX34" fmla="*/ 91309 w 777109"/>
              <a:gd name="connsiteY34" fmla="*/ 622300 h 701621"/>
              <a:gd name="connsiteX35" fmla="*/ 27809 w 777109"/>
              <a:gd name="connsiteY35" fmla="*/ 660400 h 701621"/>
              <a:gd name="connsiteX36" fmla="*/ 2409 w 777109"/>
              <a:gd name="connsiteY36" fmla="*/ 698500 h 701621"/>
              <a:gd name="connsiteX37" fmla="*/ 15109 w 777109"/>
              <a:gd name="connsiteY37" fmla="*/ 622300 h 701621"/>
              <a:gd name="connsiteX38" fmla="*/ 53209 w 777109"/>
              <a:gd name="connsiteY38" fmla="*/ 508000 h 701621"/>
              <a:gd name="connsiteX39" fmla="*/ 65909 w 777109"/>
              <a:gd name="connsiteY39" fmla="*/ 469900 h 701621"/>
              <a:gd name="connsiteX40" fmla="*/ 78609 w 777109"/>
              <a:gd name="connsiteY40" fmla="*/ 419100 h 701621"/>
              <a:gd name="connsiteX41" fmla="*/ 91309 w 777109"/>
              <a:gd name="connsiteY41" fmla="*/ 381000 h 701621"/>
              <a:gd name="connsiteX42" fmla="*/ 104009 w 777109"/>
              <a:gd name="connsiteY42" fmla="*/ 317500 h 701621"/>
              <a:gd name="connsiteX43" fmla="*/ 116709 w 777109"/>
              <a:gd name="connsiteY43" fmla="*/ 444500 h 70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77109" h="701621">
                <a:moveTo>
                  <a:pt x="167509" y="482600"/>
                </a:moveTo>
                <a:cubicBezTo>
                  <a:pt x="192909" y="452967"/>
                  <a:pt x="216111" y="421298"/>
                  <a:pt x="243709" y="393700"/>
                </a:cubicBezTo>
                <a:cubicBezTo>
                  <a:pt x="262876" y="374533"/>
                  <a:pt x="288042" y="362067"/>
                  <a:pt x="307209" y="342900"/>
                </a:cubicBezTo>
                <a:cubicBezTo>
                  <a:pt x="322176" y="327933"/>
                  <a:pt x="331534" y="308171"/>
                  <a:pt x="345309" y="292100"/>
                </a:cubicBezTo>
                <a:cubicBezTo>
                  <a:pt x="356998" y="278463"/>
                  <a:pt x="371911" y="267798"/>
                  <a:pt x="383409" y="254000"/>
                </a:cubicBezTo>
                <a:cubicBezTo>
                  <a:pt x="393180" y="242274"/>
                  <a:pt x="396890" y="225435"/>
                  <a:pt x="408809" y="215900"/>
                </a:cubicBezTo>
                <a:cubicBezTo>
                  <a:pt x="419262" y="207537"/>
                  <a:pt x="434209" y="207433"/>
                  <a:pt x="446909" y="203200"/>
                </a:cubicBezTo>
                <a:cubicBezTo>
                  <a:pt x="392250" y="184980"/>
                  <a:pt x="421796" y="187253"/>
                  <a:pt x="358009" y="203200"/>
                </a:cubicBezTo>
                <a:cubicBezTo>
                  <a:pt x="345022" y="206447"/>
                  <a:pt x="384630" y="197388"/>
                  <a:pt x="396109" y="190500"/>
                </a:cubicBezTo>
                <a:cubicBezTo>
                  <a:pt x="417276" y="177800"/>
                  <a:pt x="437829" y="164016"/>
                  <a:pt x="459609" y="152400"/>
                </a:cubicBezTo>
                <a:cubicBezTo>
                  <a:pt x="501371" y="130127"/>
                  <a:pt x="544276" y="110067"/>
                  <a:pt x="586609" y="88900"/>
                </a:cubicBezTo>
                <a:cubicBezTo>
                  <a:pt x="603542" y="80433"/>
                  <a:pt x="619042" y="68092"/>
                  <a:pt x="637409" y="63500"/>
                </a:cubicBezTo>
                <a:lnTo>
                  <a:pt x="688209" y="50800"/>
                </a:lnTo>
                <a:cubicBezTo>
                  <a:pt x="700909" y="42333"/>
                  <a:pt x="713057" y="32973"/>
                  <a:pt x="726309" y="25400"/>
                </a:cubicBezTo>
                <a:cubicBezTo>
                  <a:pt x="742747" y="16007"/>
                  <a:pt x="777109" y="0"/>
                  <a:pt x="777109" y="0"/>
                </a:cubicBezTo>
                <a:cubicBezTo>
                  <a:pt x="772876" y="12700"/>
                  <a:pt x="772628" y="27533"/>
                  <a:pt x="764409" y="38100"/>
                </a:cubicBezTo>
                <a:cubicBezTo>
                  <a:pt x="717287" y="98686"/>
                  <a:pt x="691193" y="95633"/>
                  <a:pt x="662809" y="152400"/>
                </a:cubicBezTo>
                <a:cubicBezTo>
                  <a:pt x="656822" y="164374"/>
                  <a:pt x="656610" y="178798"/>
                  <a:pt x="650109" y="190500"/>
                </a:cubicBezTo>
                <a:cubicBezTo>
                  <a:pt x="635284" y="217185"/>
                  <a:pt x="599309" y="266700"/>
                  <a:pt x="599309" y="266700"/>
                </a:cubicBezTo>
                <a:cubicBezTo>
                  <a:pt x="598502" y="269928"/>
                  <a:pt x="576535" y="373409"/>
                  <a:pt x="561209" y="368300"/>
                </a:cubicBezTo>
                <a:cubicBezTo>
                  <a:pt x="532249" y="358647"/>
                  <a:pt x="527342" y="317500"/>
                  <a:pt x="510409" y="292100"/>
                </a:cubicBezTo>
                <a:cubicBezTo>
                  <a:pt x="501942" y="279400"/>
                  <a:pt x="485009" y="275167"/>
                  <a:pt x="472309" y="266700"/>
                </a:cubicBezTo>
                <a:cubicBezTo>
                  <a:pt x="459609" y="270933"/>
                  <a:pt x="444662" y="271037"/>
                  <a:pt x="434209" y="279400"/>
                </a:cubicBezTo>
                <a:cubicBezTo>
                  <a:pt x="422290" y="288935"/>
                  <a:pt x="419602" y="306707"/>
                  <a:pt x="408809" y="317500"/>
                </a:cubicBezTo>
                <a:cubicBezTo>
                  <a:pt x="398016" y="328293"/>
                  <a:pt x="383409" y="334433"/>
                  <a:pt x="370709" y="342900"/>
                </a:cubicBezTo>
                <a:cubicBezTo>
                  <a:pt x="366476" y="355600"/>
                  <a:pt x="367475" y="371534"/>
                  <a:pt x="358009" y="381000"/>
                </a:cubicBezTo>
                <a:cubicBezTo>
                  <a:pt x="336423" y="402586"/>
                  <a:pt x="281809" y="431800"/>
                  <a:pt x="281809" y="431800"/>
                </a:cubicBezTo>
                <a:cubicBezTo>
                  <a:pt x="258384" y="502075"/>
                  <a:pt x="260871" y="457200"/>
                  <a:pt x="345309" y="457200"/>
                </a:cubicBezTo>
                <a:cubicBezTo>
                  <a:pt x="358696" y="457200"/>
                  <a:pt x="370709" y="465667"/>
                  <a:pt x="383409" y="469900"/>
                </a:cubicBezTo>
                <a:cubicBezTo>
                  <a:pt x="370709" y="474133"/>
                  <a:pt x="357614" y="477327"/>
                  <a:pt x="345309" y="482600"/>
                </a:cubicBezTo>
                <a:cubicBezTo>
                  <a:pt x="235455" y="529680"/>
                  <a:pt x="345760" y="490916"/>
                  <a:pt x="256409" y="520700"/>
                </a:cubicBezTo>
                <a:cubicBezTo>
                  <a:pt x="243709" y="529167"/>
                  <a:pt x="231961" y="539274"/>
                  <a:pt x="218309" y="546100"/>
                </a:cubicBezTo>
                <a:cubicBezTo>
                  <a:pt x="206335" y="552087"/>
                  <a:pt x="191348" y="551374"/>
                  <a:pt x="180209" y="558800"/>
                </a:cubicBezTo>
                <a:cubicBezTo>
                  <a:pt x="165265" y="568763"/>
                  <a:pt x="156724" y="586461"/>
                  <a:pt x="142109" y="596900"/>
                </a:cubicBezTo>
                <a:cubicBezTo>
                  <a:pt x="126703" y="607904"/>
                  <a:pt x="107859" y="613106"/>
                  <a:pt x="91309" y="622300"/>
                </a:cubicBezTo>
                <a:cubicBezTo>
                  <a:pt x="69731" y="634288"/>
                  <a:pt x="48976" y="647700"/>
                  <a:pt x="27809" y="660400"/>
                </a:cubicBezTo>
                <a:cubicBezTo>
                  <a:pt x="19342" y="673100"/>
                  <a:pt x="7236" y="712980"/>
                  <a:pt x="2409" y="698500"/>
                </a:cubicBezTo>
                <a:cubicBezTo>
                  <a:pt x="-5734" y="674071"/>
                  <a:pt x="8864" y="647282"/>
                  <a:pt x="15109" y="622300"/>
                </a:cubicBezTo>
                <a:lnTo>
                  <a:pt x="53209" y="508000"/>
                </a:lnTo>
                <a:cubicBezTo>
                  <a:pt x="57442" y="495300"/>
                  <a:pt x="62662" y="482887"/>
                  <a:pt x="65909" y="469900"/>
                </a:cubicBezTo>
                <a:cubicBezTo>
                  <a:pt x="70142" y="452967"/>
                  <a:pt x="73814" y="435883"/>
                  <a:pt x="78609" y="419100"/>
                </a:cubicBezTo>
                <a:cubicBezTo>
                  <a:pt x="82287" y="406228"/>
                  <a:pt x="88062" y="393987"/>
                  <a:pt x="91309" y="381000"/>
                </a:cubicBezTo>
                <a:cubicBezTo>
                  <a:pt x="96544" y="360059"/>
                  <a:pt x="99776" y="338667"/>
                  <a:pt x="104009" y="317500"/>
                </a:cubicBezTo>
                <a:cubicBezTo>
                  <a:pt x="126080" y="383713"/>
                  <a:pt x="116709" y="342213"/>
                  <a:pt x="116709" y="4445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75868" y="1988840"/>
            <a:ext cx="324036" cy="324036"/>
          </a:xfrm>
          <a:prstGeom prst="rect">
            <a:avLst/>
          </a:prstGeom>
          <a:solidFill>
            <a:srgbClr val="CC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1925706" y="4170689"/>
            <a:ext cx="324036" cy="324036"/>
          </a:xfrm>
          <a:prstGeom prst="rect">
            <a:avLst/>
          </a:prstGeom>
          <a:solidFill>
            <a:srgbClr val="CC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3293858" y="2621787"/>
            <a:ext cx="324036" cy="324036"/>
          </a:xfrm>
          <a:prstGeom prst="rect">
            <a:avLst/>
          </a:prstGeom>
          <a:solidFill>
            <a:srgbClr val="CC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4305356" y="3019617"/>
            <a:ext cx="157209" cy="157209"/>
          </a:xfrm>
          <a:prstGeom prst="rect">
            <a:avLst/>
          </a:prstGeom>
          <a:solidFill>
            <a:srgbClr val="CC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3455876" y="1215921"/>
            <a:ext cx="157209" cy="157209"/>
          </a:xfrm>
          <a:prstGeom prst="rect">
            <a:avLst/>
          </a:prstGeom>
          <a:solidFill>
            <a:srgbClr val="CC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2880232" y="3874241"/>
            <a:ext cx="157209" cy="157209"/>
          </a:xfrm>
          <a:prstGeom prst="rect">
            <a:avLst/>
          </a:prstGeom>
          <a:solidFill>
            <a:srgbClr val="CC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2339752" y="4169814"/>
            <a:ext cx="157209" cy="157209"/>
          </a:xfrm>
          <a:prstGeom prst="rect">
            <a:avLst/>
          </a:prstGeom>
          <a:solidFill>
            <a:srgbClr val="CC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6660232" y="2920134"/>
            <a:ext cx="2304256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rgbClr val="003399"/>
                </a:solidFill>
                <a:latin typeface="Cambria" panose="02040503050406030204" pitchFamily="18" charset="0"/>
                <a:cs typeface="Aharoni" panose="02010803020104030203" pitchFamily="2" charset="-79"/>
              </a:defRPr>
            </a:lvl1pPr>
          </a:lstStyle>
          <a:p>
            <a:r>
              <a:rPr lang="fr-FR" dirty="0">
                <a:solidFill>
                  <a:srgbClr val="CC0066"/>
                </a:solidFill>
              </a:rPr>
              <a:t>Rendre les polarités économiques lisibles, être réactif et rester attractif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372200" y="3019617"/>
            <a:ext cx="162018" cy="162018"/>
          </a:xfrm>
          <a:prstGeom prst="rect">
            <a:avLst/>
          </a:prstGeom>
          <a:solidFill>
            <a:srgbClr val="CC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Forme libre 53"/>
          <p:cNvSpPr/>
          <p:nvPr/>
        </p:nvSpPr>
        <p:spPr>
          <a:xfrm rot="6376122">
            <a:off x="6266878" y="2258599"/>
            <a:ext cx="341061" cy="326834"/>
          </a:xfrm>
          <a:custGeom>
            <a:avLst/>
            <a:gdLst>
              <a:gd name="connsiteX0" fmla="*/ 167509 w 777109"/>
              <a:gd name="connsiteY0" fmla="*/ 482600 h 701621"/>
              <a:gd name="connsiteX1" fmla="*/ 243709 w 777109"/>
              <a:gd name="connsiteY1" fmla="*/ 393700 h 701621"/>
              <a:gd name="connsiteX2" fmla="*/ 307209 w 777109"/>
              <a:gd name="connsiteY2" fmla="*/ 342900 h 701621"/>
              <a:gd name="connsiteX3" fmla="*/ 345309 w 777109"/>
              <a:gd name="connsiteY3" fmla="*/ 292100 h 701621"/>
              <a:gd name="connsiteX4" fmla="*/ 383409 w 777109"/>
              <a:gd name="connsiteY4" fmla="*/ 254000 h 701621"/>
              <a:gd name="connsiteX5" fmla="*/ 408809 w 777109"/>
              <a:gd name="connsiteY5" fmla="*/ 215900 h 701621"/>
              <a:gd name="connsiteX6" fmla="*/ 446909 w 777109"/>
              <a:gd name="connsiteY6" fmla="*/ 203200 h 701621"/>
              <a:gd name="connsiteX7" fmla="*/ 358009 w 777109"/>
              <a:gd name="connsiteY7" fmla="*/ 203200 h 701621"/>
              <a:gd name="connsiteX8" fmla="*/ 396109 w 777109"/>
              <a:gd name="connsiteY8" fmla="*/ 190500 h 701621"/>
              <a:gd name="connsiteX9" fmla="*/ 459609 w 777109"/>
              <a:gd name="connsiteY9" fmla="*/ 152400 h 701621"/>
              <a:gd name="connsiteX10" fmla="*/ 586609 w 777109"/>
              <a:gd name="connsiteY10" fmla="*/ 88900 h 701621"/>
              <a:gd name="connsiteX11" fmla="*/ 637409 w 777109"/>
              <a:gd name="connsiteY11" fmla="*/ 63500 h 701621"/>
              <a:gd name="connsiteX12" fmla="*/ 688209 w 777109"/>
              <a:gd name="connsiteY12" fmla="*/ 50800 h 701621"/>
              <a:gd name="connsiteX13" fmla="*/ 726309 w 777109"/>
              <a:gd name="connsiteY13" fmla="*/ 25400 h 701621"/>
              <a:gd name="connsiteX14" fmla="*/ 777109 w 777109"/>
              <a:gd name="connsiteY14" fmla="*/ 0 h 701621"/>
              <a:gd name="connsiteX15" fmla="*/ 764409 w 777109"/>
              <a:gd name="connsiteY15" fmla="*/ 38100 h 701621"/>
              <a:gd name="connsiteX16" fmla="*/ 662809 w 777109"/>
              <a:gd name="connsiteY16" fmla="*/ 152400 h 701621"/>
              <a:gd name="connsiteX17" fmla="*/ 650109 w 777109"/>
              <a:gd name="connsiteY17" fmla="*/ 190500 h 701621"/>
              <a:gd name="connsiteX18" fmla="*/ 599309 w 777109"/>
              <a:gd name="connsiteY18" fmla="*/ 266700 h 701621"/>
              <a:gd name="connsiteX19" fmla="*/ 561209 w 777109"/>
              <a:gd name="connsiteY19" fmla="*/ 368300 h 701621"/>
              <a:gd name="connsiteX20" fmla="*/ 510409 w 777109"/>
              <a:gd name="connsiteY20" fmla="*/ 292100 h 701621"/>
              <a:gd name="connsiteX21" fmla="*/ 472309 w 777109"/>
              <a:gd name="connsiteY21" fmla="*/ 266700 h 701621"/>
              <a:gd name="connsiteX22" fmla="*/ 434209 w 777109"/>
              <a:gd name="connsiteY22" fmla="*/ 279400 h 701621"/>
              <a:gd name="connsiteX23" fmla="*/ 408809 w 777109"/>
              <a:gd name="connsiteY23" fmla="*/ 317500 h 701621"/>
              <a:gd name="connsiteX24" fmla="*/ 370709 w 777109"/>
              <a:gd name="connsiteY24" fmla="*/ 342900 h 701621"/>
              <a:gd name="connsiteX25" fmla="*/ 358009 w 777109"/>
              <a:gd name="connsiteY25" fmla="*/ 381000 h 701621"/>
              <a:gd name="connsiteX26" fmla="*/ 281809 w 777109"/>
              <a:gd name="connsiteY26" fmla="*/ 431800 h 701621"/>
              <a:gd name="connsiteX27" fmla="*/ 345309 w 777109"/>
              <a:gd name="connsiteY27" fmla="*/ 457200 h 701621"/>
              <a:gd name="connsiteX28" fmla="*/ 383409 w 777109"/>
              <a:gd name="connsiteY28" fmla="*/ 469900 h 701621"/>
              <a:gd name="connsiteX29" fmla="*/ 345309 w 777109"/>
              <a:gd name="connsiteY29" fmla="*/ 482600 h 701621"/>
              <a:gd name="connsiteX30" fmla="*/ 256409 w 777109"/>
              <a:gd name="connsiteY30" fmla="*/ 520700 h 701621"/>
              <a:gd name="connsiteX31" fmla="*/ 218309 w 777109"/>
              <a:gd name="connsiteY31" fmla="*/ 546100 h 701621"/>
              <a:gd name="connsiteX32" fmla="*/ 180209 w 777109"/>
              <a:gd name="connsiteY32" fmla="*/ 558800 h 701621"/>
              <a:gd name="connsiteX33" fmla="*/ 142109 w 777109"/>
              <a:gd name="connsiteY33" fmla="*/ 596900 h 701621"/>
              <a:gd name="connsiteX34" fmla="*/ 91309 w 777109"/>
              <a:gd name="connsiteY34" fmla="*/ 622300 h 701621"/>
              <a:gd name="connsiteX35" fmla="*/ 27809 w 777109"/>
              <a:gd name="connsiteY35" fmla="*/ 660400 h 701621"/>
              <a:gd name="connsiteX36" fmla="*/ 2409 w 777109"/>
              <a:gd name="connsiteY36" fmla="*/ 698500 h 701621"/>
              <a:gd name="connsiteX37" fmla="*/ 15109 w 777109"/>
              <a:gd name="connsiteY37" fmla="*/ 622300 h 701621"/>
              <a:gd name="connsiteX38" fmla="*/ 53209 w 777109"/>
              <a:gd name="connsiteY38" fmla="*/ 508000 h 701621"/>
              <a:gd name="connsiteX39" fmla="*/ 65909 w 777109"/>
              <a:gd name="connsiteY39" fmla="*/ 469900 h 701621"/>
              <a:gd name="connsiteX40" fmla="*/ 78609 w 777109"/>
              <a:gd name="connsiteY40" fmla="*/ 419100 h 701621"/>
              <a:gd name="connsiteX41" fmla="*/ 91309 w 777109"/>
              <a:gd name="connsiteY41" fmla="*/ 381000 h 701621"/>
              <a:gd name="connsiteX42" fmla="*/ 104009 w 777109"/>
              <a:gd name="connsiteY42" fmla="*/ 317500 h 701621"/>
              <a:gd name="connsiteX43" fmla="*/ 116709 w 777109"/>
              <a:gd name="connsiteY43" fmla="*/ 444500 h 70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77109" h="701621">
                <a:moveTo>
                  <a:pt x="167509" y="482600"/>
                </a:moveTo>
                <a:cubicBezTo>
                  <a:pt x="192909" y="452967"/>
                  <a:pt x="216111" y="421298"/>
                  <a:pt x="243709" y="393700"/>
                </a:cubicBezTo>
                <a:cubicBezTo>
                  <a:pt x="262876" y="374533"/>
                  <a:pt x="288042" y="362067"/>
                  <a:pt x="307209" y="342900"/>
                </a:cubicBezTo>
                <a:cubicBezTo>
                  <a:pt x="322176" y="327933"/>
                  <a:pt x="331534" y="308171"/>
                  <a:pt x="345309" y="292100"/>
                </a:cubicBezTo>
                <a:cubicBezTo>
                  <a:pt x="356998" y="278463"/>
                  <a:pt x="371911" y="267798"/>
                  <a:pt x="383409" y="254000"/>
                </a:cubicBezTo>
                <a:cubicBezTo>
                  <a:pt x="393180" y="242274"/>
                  <a:pt x="396890" y="225435"/>
                  <a:pt x="408809" y="215900"/>
                </a:cubicBezTo>
                <a:cubicBezTo>
                  <a:pt x="419262" y="207537"/>
                  <a:pt x="434209" y="207433"/>
                  <a:pt x="446909" y="203200"/>
                </a:cubicBezTo>
                <a:cubicBezTo>
                  <a:pt x="392250" y="184980"/>
                  <a:pt x="421796" y="187253"/>
                  <a:pt x="358009" y="203200"/>
                </a:cubicBezTo>
                <a:cubicBezTo>
                  <a:pt x="345022" y="206447"/>
                  <a:pt x="384630" y="197388"/>
                  <a:pt x="396109" y="190500"/>
                </a:cubicBezTo>
                <a:cubicBezTo>
                  <a:pt x="417276" y="177800"/>
                  <a:pt x="437829" y="164016"/>
                  <a:pt x="459609" y="152400"/>
                </a:cubicBezTo>
                <a:cubicBezTo>
                  <a:pt x="501371" y="130127"/>
                  <a:pt x="544276" y="110067"/>
                  <a:pt x="586609" y="88900"/>
                </a:cubicBezTo>
                <a:cubicBezTo>
                  <a:pt x="603542" y="80433"/>
                  <a:pt x="619042" y="68092"/>
                  <a:pt x="637409" y="63500"/>
                </a:cubicBezTo>
                <a:lnTo>
                  <a:pt x="688209" y="50800"/>
                </a:lnTo>
                <a:cubicBezTo>
                  <a:pt x="700909" y="42333"/>
                  <a:pt x="713057" y="32973"/>
                  <a:pt x="726309" y="25400"/>
                </a:cubicBezTo>
                <a:cubicBezTo>
                  <a:pt x="742747" y="16007"/>
                  <a:pt x="777109" y="0"/>
                  <a:pt x="777109" y="0"/>
                </a:cubicBezTo>
                <a:cubicBezTo>
                  <a:pt x="772876" y="12700"/>
                  <a:pt x="772628" y="27533"/>
                  <a:pt x="764409" y="38100"/>
                </a:cubicBezTo>
                <a:cubicBezTo>
                  <a:pt x="717287" y="98686"/>
                  <a:pt x="691193" y="95633"/>
                  <a:pt x="662809" y="152400"/>
                </a:cubicBezTo>
                <a:cubicBezTo>
                  <a:pt x="656822" y="164374"/>
                  <a:pt x="656610" y="178798"/>
                  <a:pt x="650109" y="190500"/>
                </a:cubicBezTo>
                <a:cubicBezTo>
                  <a:pt x="635284" y="217185"/>
                  <a:pt x="599309" y="266700"/>
                  <a:pt x="599309" y="266700"/>
                </a:cubicBezTo>
                <a:cubicBezTo>
                  <a:pt x="598502" y="269928"/>
                  <a:pt x="576535" y="373409"/>
                  <a:pt x="561209" y="368300"/>
                </a:cubicBezTo>
                <a:cubicBezTo>
                  <a:pt x="532249" y="358647"/>
                  <a:pt x="527342" y="317500"/>
                  <a:pt x="510409" y="292100"/>
                </a:cubicBezTo>
                <a:cubicBezTo>
                  <a:pt x="501942" y="279400"/>
                  <a:pt x="485009" y="275167"/>
                  <a:pt x="472309" y="266700"/>
                </a:cubicBezTo>
                <a:cubicBezTo>
                  <a:pt x="459609" y="270933"/>
                  <a:pt x="444662" y="271037"/>
                  <a:pt x="434209" y="279400"/>
                </a:cubicBezTo>
                <a:cubicBezTo>
                  <a:pt x="422290" y="288935"/>
                  <a:pt x="419602" y="306707"/>
                  <a:pt x="408809" y="317500"/>
                </a:cubicBezTo>
                <a:cubicBezTo>
                  <a:pt x="398016" y="328293"/>
                  <a:pt x="383409" y="334433"/>
                  <a:pt x="370709" y="342900"/>
                </a:cubicBezTo>
                <a:cubicBezTo>
                  <a:pt x="366476" y="355600"/>
                  <a:pt x="367475" y="371534"/>
                  <a:pt x="358009" y="381000"/>
                </a:cubicBezTo>
                <a:cubicBezTo>
                  <a:pt x="336423" y="402586"/>
                  <a:pt x="281809" y="431800"/>
                  <a:pt x="281809" y="431800"/>
                </a:cubicBezTo>
                <a:cubicBezTo>
                  <a:pt x="258384" y="502075"/>
                  <a:pt x="260871" y="457200"/>
                  <a:pt x="345309" y="457200"/>
                </a:cubicBezTo>
                <a:cubicBezTo>
                  <a:pt x="358696" y="457200"/>
                  <a:pt x="370709" y="465667"/>
                  <a:pt x="383409" y="469900"/>
                </a:cubicBezTo>
                <a:cubicBezTo>
                  <a:pt x="370709" y="474133"/>
                  <a:pt x="357614" y="477327"/>
                  <a:pt x="345309" y="482600"/>
                </a:cubicBezTo>
                <a:cubicBezTo>
                  <a:pt x="235455" y="529680"/>
                  <a:pt x="345760" y="490916"/>
                  <a:pt x="256409" y="520700"/>
                </a:cubicBezTo>
                <a:cubicBezTo>
                  <a:pt x="243709" y="529167"/>
                  <a:pt x="231961" y="539274"/>
                  <a:pt x="218309" y="546100"/>
                </a:cubicBezTo>
                <a:cubicBezTo>
                  <a:pt x="206335" y="552087"/>
                  <a:pt x="191348" y="551374"/>
                  <a:pt x="180209" y="558800"/>
                </a:cubicBezTo>
                <a:cubicBezTo>
                  <a:pt x="165265" y="568763"/>
                  <a:pt x="156724" y="586461"/>
                  <a:pt x="142109" y="596900"/>
                </a:cubicBezTo>
                <a:cubicBezTo>
                  <a:pt x="126703" y="607904"/>
                  <a:pt x="107859" y="613106"/>
                  <a:pt x="91309" y="622300"/>
                </a:cubicBezTo>
                <a:cubicBezTo>
                  <a:pt x="69731" y="634288"/>
                  <a:pt x="48976" y="647700"/>
                  <a:pt x="27809" y="660400"/>
                </a:cubicBezTo>
                <a:cubicBezTo>
                  <a:pt x="19342" y="673100"/>
                  <a:pt x="7236" y="712980"/>
                  <a:pt x="2409" y="698500"/>
                </a:cubicBezTo>
                <a:cubicBezTo>
                  <a:pt x="-5734" y="674071"/>
                  <a:pt x="8864" y="647282"/>
                  <a:pt x="15109" y="622300"/>
                </a:cubicBezTo>
                <a:lnTo>
                  <a:pt x="53209" y="508000"/>
                </a:lnTo>
                <a:cubicBezTo>
                  <a:pt x="57442" y="495300"/>
                  <a:pt x="62662" y="482887"/>
                  <a:pt x="65909" y="469900"/>
                </a:cubicBezTo>
                <a:cubicBezTo>
                  <a:pt x="70142" y="452967"/>
                  <a:pt x="73814" y="435883"/>
                  <a:pt x="78609" y="419100"/>
                </a:cubicBezTo>
                <a:cubicBezTo>
                  <a:pt x="82287" y="406228"/>
                  <a:pt x="88062" y="393987"/>
                  <a:pt x="91309" y="381000"/>
                </a:cubicBezTo>
                <a:cubicBezTo>
                  <a:pt x="96544" y="360059"/>
                  <a:pt x="99776" y="338667"/>
                  <a:pt x="104009" y="317500"/>
                </a:cubicBezTo>
                <a:cubicBezTo>
                  <a:pt x="126080" y="383713"/>
                  <a:pt x="116709" y="342213"/>
                  <a:pt x="116709" y="4445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5" name="Forme libre 54"/>
          <p:cNvSpPr/>
          <p:nvPr/>
        </p:nvSpPr>
        <p:spPr>
          <a:xfrm rot="3535158">
            <a:off x="3114641" y="5731975"/>
            <a:ext cx="521249" cy="470615"/>
          </a:xfrm>
          <a:custGeom>
            <a:avLst/>
            <a:gdLst>
              <a:gd name="connsiteX0" fmla="*/ 167509 w 777109"/>
              <a:gd name="connsiteY0" fmla="*/ 482600 h 701621"/>
              <a:gd name="connsiteX1" fmla="*/ 243709 w 777109"/>
              <a:gd name="connsiteY1" fmla="*/ 393700 h 701621"/>
              <a:gd name="connsiteX2" fmla="*/ 307209 w 777109"/>
              <a:gd name="connsiteY2" fmla="*/ 342900 h 701621"/>
              <a:gd name="connsiteX3" fmla="*/ 345309 w 777109"/>
              <a:gd name="connsiteY3" fmla="*/ 292100 h 701621"/>
              <a:gd name="connsiteX4" fmla="*/ 383409 w 777109"/>
              <a:gd name="connsiteY4" fmla="*/ 254000 h 701621"/>
              <a:gd name="connsiteX5" fmla="*/ 408809 w 777109"/>
              <a:gd name="connsiteY5" fmla="*/ 215900 h 701621"/>
              <a:gd name="connsiteX6" fmla="*/ 446909 w 777109"/>
              <a:gd name="connsiteY6" fmla="*/ 203200 h 701621"/>
              <a:gd name="connsiteX7" fmla="*/ 358009 w 777109"/>
              <a:gd name="connsiteY7" fmla="*/ 203200 h 701621"/>
              <a:gd name="connsiteX8" fmla="*/ 396109 w 777109"/>
              <a:gd name="connsiteY8" fmla="*/ 190500 h 701621"/>
              <a:gd name="connsiteX9" fmla="*/ 459609 w 777109"/>
              <a:gd name="connsiteY9" fmla="*/ 152400 h 701621"/>
              <a:gd name="connsiteX10" fmla="*/ 586609 w 777109"/>
              <a:gd name="connsiteY10" fmla="*/ 88900 h 701621"/>
              <a:gd name="connsiteX11" fmla="*/ 637409 w 777109"/>
              <a:gd name="connsiteY11" fmla="*/ 63500 h 701621"/>
              <a:gd name="connsiteX12" fmla="*/ 688209 w 777109"/>
              <a:gd name="connsiteY12" fmla="*/ 50800 h 701621"/>
              <a:gd name="connsiteX13" fmla="*/ 726309 w 777109"/>
              <a:gd name="connsiteY13" fmla="*/ 25400 h 701621"/>
              <a:gd name="connsiteX14" fmla="*/ 777109 w 777109"/>
              <a:gd name="connsiteY14" fmla="*/ 0 h 701621"/>
              <a:gd name="connsiteX15" fmla="*/ 764409 w 777109"/>
              <a:gd name="connsiteY15" fmla="*/ 38100 h 701621"/>
              <a:gd name="connsiteX16" fmla="*/ 662809 w 777109"/>
              <a:gd name="connsiteY16" fmla="*/ 152400 h 701621"/>
              <a:gd name="connsiteX17" fmla="*/ 650109 w 777109"/>
              <a:gd name="connsiteY17" fmla="*/ 190500 h 701621"/>
              <a:gd name="connsiteX18" fmla="*/ 599309 w 777109"/>
              <a:gd name="connsiteY18" fmla="*/ 266700 h 701621"/>
              <a:gd name="connsiteX19" fmla="*/ 561209 w 777109"/>
              <a:gd name="connsiteY19" fmla="*/ 368300 h 701621"/>
              <a:gd name="connsiteX20" fmla="*/ 510409 w 777109"/>
              <a:gd name="connsiteY20" fmla="*/ 292100 h 701621"/>
              <a:gd name="connsiteX21" fmla="*/ 472309 w 777109"/>
              <a:gd name="connsiteY21" fmla="*/ 266700 h 701621"/>
              <a:gd name="connsiteX22" fmla="*/ 434209 w 777109"/>
              <a:gd name="connsiteY22" fmla="*/ 279400 h 701621"/>
              <a:gd name="connsiteX23" fmla="*/ 408809 w 777109"/>
              <a:gd name="connsiteY23" fmla="*/ 317500 h 701621"/>
              <a:gd name="connsiteX24" fmla="*/ 370709 w 777109"/>
              <a:gd name="connsiteY24" fmla="*/ 342900 h 701621"/>
              <a:gd name="connsiteX25" fmla="*/ 358009 w 777109"/>
              <a:gd name="connsiteY25" fmla="*/ 381000 h 701621"/>
              <a:gd name="connsiteX26" fmla="*/ 281809 w 777109"/>
              <a:gd name="connsiteY26" fmla="*/ 431800 h 701621"/>
              <a:gd name="connsiteX27" fmla="*/ 345309 w 777109"/>
              <a:gd name="connsiteY27" fmla="*/ 457200 h 701621"/>
              <a:gd name="connsiteX28" fmla="*/ 383409 w 777109"/>
              <a:gd name="connsiteY28" fmla="*/ 469900 h 701621"/>
              <a:gd name="connsiteX29" fmla="*/ 345309 w 777109"/>
              <a:gd name="connsiteY29" fmla="*/ 482600 h 701621"/>
              <a:gd name="connsiteX30" fmla="*/ 256409 w 777109"/>
              <a:gd name="connsiteY30" fmla="*/ 520700 h 701621"/>
              <a:gd name="connsiteX31" fmla="*/ 218309 w 777109"/>
              <a:gd name="connsiteY31" fmla="*/ 546100 h 701621"/>
              <a:gd name="connsiteX32" fmla="*/ 180209 w 777109"/>
              <a:gd name="connsiteY32" fmla="*/ 558800 h 701621"/>
              <a:gd name="connsiteX33" fmla="*/ 142109 w 777109"/>
              <a:gd name="connsiteY33" fmla="*/ 596900 h 701621"/>
              <a:gd name="connsiteX34" fmla="*/ 91309 w 777109"/>
              <a:gd name="connsiteY34" fmla="*/ 622300 h 701621"/>
              <a:gd name="connsiteX35" fmla="*/ 27809 w 777109"/>
              <a:gd name="connsiteY35" fmla="*/ 660400 h 701621"/>
              <a:gd name="connsiteX36" fmla="*/ 2409 w 777109"/>
              <a:gd name="connsiteY36" fmla="*/ 698500 h 701621"/>
              <a:gd name="connsiteX37" fmla="*/ 15109 w 777109"/>
              <a:gd name="connsiteY37" fmla="*/ 622300 h 701621"/>
              <a:gd name="connsiteX38" fmla="*/ 53209 w 777109"/>
              <a:gd name="connsiteY38" fmla="*/ 508000 h 701621"/>
              <a:gd name="connsiteX39" fmla="*/ 65909 w 777109"/>
              <a:gd name="connsiteY39" fmla="*/ 469900 h 701621"/>
              <a:gd name="connsiteX40" fmla="*/ 78609 w 777109"/>
              <a:gd name="connsiteY40" fmla="*/ 419100 h 701621"/>
              <a:gd name="connsiteX41" fmla="*/ 91309 w 777109"/>
              <a:gd name="connsiteY41" fmla="*/ 381000 h 701621"/>
              <a:gd name="connsiteX42" fmla="*/ 104009 w 777109"/>
              <a:gd name="connsiteY42" fmla="*/ 317500 h 701621"/>
              <a:gd name="connsiteX43" fmla="*/ 116709 w 777109"/>
              <a:gd name="connsiteY43" fmla="*/ 444500 h 70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77109" h="701621">
                <a:moveTo>
                  <a:pt x="167509" y="482600"/>
                </a:moveTo>
                <a:cubicBezTo>
                  <a:pt x="192909" y="452967"/>
                  <a:pt x="216111" y="421298"/>
                  <a:pt x="243709" y="393700"/>
                </a:cubicBezTo>
                <a:cubicBezTo>
                  <a:pt x="262876" y="374533"/>
                  <a:pt x="288042" y="362067"/>
                  <a:pt x="307209" y="342900"/>
                </a:cubicBezTo>
                <a:cubicBezTo>
                  <a:pt x="322176" y="327933"/>
                  <a:pt x="331534" y="308171"/>
                  <a:pt x="345309" y="292100"/>
                </a:cubicBezTo>
                <a:cubicBezTo>
                  <a:pt x="356998" y="278463"/>
                  <a:pt x="371911" y="267798"/>
                  <a:pt x="383409" y="254000"/>
                </a:cubicBezTo>
                <a:cubicBezTo>
                  <a:pt x="393180" y="242274"/>
                  <a:pt x="396890" y="225435"/>
                  <a:pt x="408809" y="215900"/>
                </a:cubicBezTo>
                <a:cubicBezTo>
                  <a:pt x="419262" y="207537"/>
                  <a:pt x="434209" y="207433"/>
                  <a:pt x="446909" y="203200"/>
                </a:cubicBezTo>
                <a:cubicBezTo>
                  <a:pt x="392250" y="184980"/>
                  <a:pt x="421796" y="187253"/>
                  <a:pt x="358009" y="203200"/>
                </a:cubicBezTo>
                <a:cubicBezTo>
                  <a:pt x="345022" y="206447"/>
                  <a:pt x="384630" y="197388"/>
                  <a:pt x="396109" y="190500"/>
                </a:cubicBezTo>
                <a:cubicBezTo>
                  <a:pt x="417276" y="177800"/>
                  <a:pt x="437829" y="164016"/>
                  <a:pt x="459609" y="152400"/>
                </a:cubicBezTo>
                <a:cubicBezTo>
                  <a:pt x="501371" y="130127"/>
                  <a:pt x="544276" y="110067"/>
                  <a:pt x="586609" y="88900"/>
                </a:cubicBezTo>
                <a:cubicBezTo>
                  <a:pt x="603542" y="80433"/>
                  <a:pt x="619042" y="68092"/>
                  <a:pt x="637409" y="63500"/>
                </a:cubicBezTo>
                <a:lnTo>
                  <a:pt x="688209" y="50800"/>
                </a:lnTo>
                <a:cubicBezTo>
                  <a:pt x="700909" y="42333"/>
                  <a:pt x="713057" y="32973"/>
                  <a:pt x="726309" y="25400"/>
                </a:cubicBezTo>
                <a:cubicBezTo>
                  <a:pt x="742747" y="16007"/>
                  <a:pt x="777109" y="0"/>
                  <a:pt x="777109" y="0"/>
                </a:cubicBezTo>
                <a:cubicBezTo>
                  <a:pt x="772876" y="12700"/>
                  <a:pt x="772628" y="27533"/>
                  <a:pt x="764409" y="38100"/>
                </a:cubicBezTo>
                <a:cubicBezTo>
                  <a:pt x="717287" y="98686"/>
                  <a:pt x="691193" y="95633"/>
                  <a:pt x="662809" y="152400"/>
                </a:cubicBezTo>
                <a:cubicBezTo>
                  <a:pt x="656822" y="164374"/>
                  <a:pt x="656610" y="178798"/>
                  <a:pt x="650109" y="190500"/>
                </a:cubicBezTo>
                <a:cubicBezTo>
                  <a:pt x="635284" y="217185"/>
                  <a:pt x="599309" y="266700"/>
                  <a:pt x="599309" y="266700"/>
                </a:cubicBezTo>
                <a:cubicBezTo>
                  <a:pt x="598502" y="269928"/>
                  <a:pt x="576535" y="373409"/>
                  <a:pt x="561209" y="368300"/>
                </a:cubicBezTo>
                <a:cubicBezTo>
                  <a:pt x="532249" y="358647"/>
                  <a:pt x="527342" y="317500"/>
                  <a:pt x="510409" y="292100"/>
                </a:cubicBezTo>
                <a:cubicBezTo>
                  <a:pt x="501942" y="279400"/>
                  <a:pt x="485009" y="275167"/>
                  <a:pt x="472309" y="266700"/>
                </a:cubicBezTo>
                <a:cubicBezTo>
                  <a:pt x="459609" y="270933"/>
                  <a:pt x="444662" y="271037"/>
                  <a:pt x="434209" y="279400"/>
                </a:cubicBezTo>
                <a:cubicBezTo>
                  <a:pt x="422290" y="288935"/>
                  <a:pt x="419602" y="306707"/>
                  <a:pt x="408809" y="317500"/>
                </a:cubicBezTo>
                <a:cubicBezTo>
                  <a:pt x="398016" y="328293"/>
                  <a:pt x="383409" y="334433"/>
                  <a:pt x="370709" y="342900"/>
                </a:cubicBezTo>
                <a:cubicBezTo>
                  <a:pt x="366476" y="355600"/>
                  <a:pt x="367475" y="371534"/>
                  <a:pt x="358009" y="381000"/>
                </a:cubicBezTo>
                <a:cubicBezTo>
                  <a:pt x="336423" y="402586"/>
                  <a:pt x="281809" y="431800"/>
                  <a:pt x="281809" y="431800"/>
                </a:cubicBezTo>
                <a:cubicBezTo>
                  <a:pt x="258384" y="502075"/>
                  <a:pt x="260871" y="457200"/>
                  <a:pt x="345309" y="457200"/>
                </a:cubicBezTo>
                <a:cubicBezTo>
                  <a:pt x="358696" y="457200"/>
                  <a:pt x="370709" y="465667"/>
                  <a:pt x="383409" y="469900"/>
                </a:cubicBezTo>
                <a:cubicBezTo>
                  <a:pt x="370709" y="474133"/>
                  <a:pt x="357614" y="477327"/>
                  <a:pt x="345309" y="482600"/>
                </a:cubicBezTo>
                <a:cubicBezTo>
                  <a:pt x="235455" y="529680"/>
                  <a:pt x="345760" y="490916"/>
                  <a:pt x="256409" y="520700"/>
                </a:cubicBezTo>
                <a:cubicBezTo>
                  <a:pt x="243709" y="529167"/>
                  <a:pt x="231961" y="539274"/>
                  <a:pt x="218309" y="546100"/>
                </a:cubicBezTo>
                <a:cubicBezTo>
                  <a:pt x="206335" y="552087"/>
                  <a:pt x="191348" y="551374"/>
                  <a:pt x="180209" y="558800"/>
                </a:cubicBezTo>
                <a:cubicBezTo>
                  <a:pt x="165265" y="568763"/>
                  <a:pt x="156724" y="586461"/>
                  <a:pt x="142109" y="596900"/>
                </a:cubicBezTo>
                <a:cubicBezTo>
                  <a:pt x="126703" y="607904"/>
                  <a:pt x="107859" y="613106"/>
                  <a:pt x="91309" y="622300"/>
                </a:cubicBezTo>
                <a:cubicBezTo>
                  <a:pt x="69731" y="634288"/>
                  <a:pt x="48976" y="647700"/>
                  <a:pt x="27809" y="660400"/>
                </a:cubicBezTo>
                <a:cubicBezTo>
                  <a:pt x="19342" y="673100"/>
                  <a:pt x="7236" y="712980"/>
                  <a:pt x="2409" y="698500"/>
                </a:cubicBezTo>
                <a:cubicBezTo>
                  <a:pt x="-5734" y="674071"/>
                  <a:pt x="8864" y="647282"/>
                  <a:pt x="15109" y="622300"/>
                </a:cubicBezTo>
                <a:lnTo>
                  <a:pt x="53209" y="508000"/>
                </a:lnTo>
                <a:cubicBezTo>
                  <a:pt x="57442" y="495300"/>
                  <a:pt x="62662" y="482887"/>
                  <a:pt x="65909" y="469900"/>
                </a:cubicBezTo>
                <a:cubicBezTo>
                  <a:pt x="70142" y="452967"/>
                  <a:pt x="73814" y="435883"/>
                  <a:pt x="78609" y="419100"/>
                </a:cubicBezTo>
                <a:cubicBezTo>
                  <a:pt x="82287" y="406228"/>
                  <a:pt x="88062" y="393987"/>
                  <a:pt x="91309" y="381000"/>
                </a:cubicBezTo>
                <a:cubicBezTo>
                  <a:pt x="96544" y="360059"/>
                  <a:pt x="99776" y="338667"/>
                  <a:pt x="104009" y="317500"/>
                </a:cubicBezTo>
                <a:cubicBezTo>
                  <a:pt x="126080" y="383713"/>
                  <a:pt x="116709" y="342213"/>
                  <a:pt x="116709" y="4445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6660232" y="4332707"/>
            <a:ext cx="2304256" cy="160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rgbClr val="003399"/>
                </a:solidFill>
                <a:latin typeface="Cambria" panose="02040503050406030204" pitchFamily="18" charset="0"/>
                <a:cs typeface="Aharoni" panose="02010803020104030203" pitchFamily="2" charset="-79"/>
              </a:defRPr>
            </a:lvl1pPr>
          </a:lstStyle>
          <a:p>
            <a:r>
              <a:rPr lang="fr-FR" dirty="0" smtClean="0">
                <a:solidFill>
                  <a:srgbClr val="FF6600"/>
                </a:solidFill>
              </a:rPr>
              <a:t>Mettre en œuvre une stratégie de développement touristique davantage orientée vers la spécialisation et la complémentarité</a:t>
            </a:r>
            <a:endParaRPr lang="fr-FR" dirty="0">
              <a:solidFill>
                <a:srgbClr val="FF6600"/>
              </a:solidFill>
            </a:endParaRPr>
          </a:p>
        </p:txBody>
      </p:sp>
      <p:sp>
        <p:nvSpPr>
          <p:cNvPr id="4" name="Triangle isocèle 3"/>
          <p:cNvSpPr/>
          <p:nvPr/>
        </p:nvSpPr>
        <p:spPr>
          <a:xfrm>
            <a:off x="1369767" y="3952845"/>
            <a:ext cx="360040" cy="374178"/>
          </a:xfrm>
          <a:prstGeom prst="triangle">
            <a:avLst/>
          </a:prstGeom>
          <a:solidFill>
            <a:srgbClr val="FFC000">
              <a:alpha val="30000"/>
            </a:srgb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Triangle isocèle 56"/>
          <p:cNvSpPr/>
          <p:nvPr/>
        </p:nvSpPr>
        <p:spPr>
          <a:xfrm>
            <a:off x="1869704" y="1517895"/>
            <a:ext cx="360040" cy="374178"/>
          </a:xfrm>
          <a:prstGeom prst="triangle">
            <a:avLst/>
          </a:prstGeom>
          <a:solidFill>
            <a:srgbClr val="FFC000">
              <a:alpha val="30000"/>
            </a:srgb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3347864" y="1124744"/>
            <a:ext cx="374443" cy="374443"/>
          </a:xfrm>
          <a:prstGeom prst="ellipse">
            <a:avLst/>
          </a:prstGeom>
          <a:solidFill>
            <a:srgbClr val="FFC000">
              <a:alpha val="30000"/>
            </a:srgb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3268654" y="2598891"/>
            <a:ext cx="374443" cy="374443"/>
          </a:xfrm>
          <a:prstGeom prst="ellipse">
            <a:avLst/>
          </a:prstGeom>
          <a:solidFill>
            <a:srgbClr val="FFC000">
              <a:alpha val="30000"/>
            </a:srgb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4196738" y="2910999"/>
            <a:ext cx="374443" cy="374443"/>
          </a:xfrm>
          <a:prstGeom prst="ellipse">
            <a:avLst/>
          </a:prstGeom>
          <a:solidFill>
            <a:srgbClr val="FFC000">
              <a:alpha val="30000"/>
            </a:srgb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2737886" y="3776952"/>
            <a:ext cx="374443" cy="374443"/>
          </a:xfrm>
          <a:prstGeom prst="ellipse">
            <a:avLst/>
          </a:prstGeom>
          <a:solidFill>
            <a:srgbClr val="FFC000">
              <a:alpha val="30000"/>
            </a:srgb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2550664" y="2809983"/>
            <a:ext cx="374443" cy="374443"/>
          </a:xfrm>
          <a:prstGeom prst="ellipse">
            <a:avLst/>
          </a:prstGeom>
          <a:solidFill>
            <a:srgbClr val="FFC000">
              <a:alpha val="30000"/>
            </a:srgb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2309739" y="3404039"/>
            <a:ext cx="374443" cy="374443"/>
          </a:xfrm>
          <a:prstGeom prst="ellipse">
            <a:avLst/>
          </a:prstGeom>
          <a:solidFill>
            <a:srgbClr val="FFC000">
              <a:alpha val="30000"/>
            </a:srgb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/>
          <p:cNvSpPr/>
          <p:nvPr/>
        </p:nvSpPr>
        <p:spPr>
          <a:xfrm>
            <a:off x="2087724" y="3796246"/>
            <a:ext cx="374443" cy="374443"/>
          </a:xfrm>
          <a:prstGeom prst="ellipse">
            <a:avLst/>
          </a:prstGeom>
          <a:solidFill>
            <a:srgbClr val="FFC000">
              <a:alpha val="30000"/>
            </a:srgb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/>
          <p:cNvSpPr/>
          <p:nvPr/>
        </p:nvSpPr>
        <p:spPr>
          <a:xfrm>
            <a:off x="2249742" y="4061196"/>
            <a:ext cx="374443" cy="374443"/>
          </a:xfrm>
          <a:prstGeom prst="ellipse">
            <a:avLst/>
          </a:prstGeom>
          <a:solidFill>
            <a:srgbClr val="FFC000">
              <a:alpha val="30000"/>
            </a:srgb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/>
          <p:cNvSpPr/>
          <p:nvPr/>
        </p:nvSpPr>
        <p:spPr>
          <a:xfrm>
            <a:off x="2482592" y="5435374"/>
            <a:ext cx="374443" cy="374443"/>
          </a:xfrm>
          <a:prstGeom prst="ellipse">
            <a:avLst/>
          </a:prstGeom>
          <a:solidFill>
            <a:srgbClr val="FFC000">
              <a:alpha val="30000"/>
            </a:srgb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/>
          <p:cNvSpPr/>
          <p:nvPr/>
        </p:nvSpPr>
        <p:spPr>
          <a:xfrm>
            <a:off x="1925706" y="4758483"/>
            <a:ext cx="374443" cy="374443"/>
          </a:xfrm>
          <a:prstGeom prst="ellipse">
            <a:avLst/>
          </a:prstGeom>
          <a:solidFill>
            <a:srgbClr val="FFC000">
              <a:alpha val="30000"/>
            </a:srgb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/>
          <p:cNvSpPr/>
          <p:nvPr/>
        </p:nvSpPr>
        <p:spPr>
          <a:xfrm>
            <a:off x="3874596" y="3873974"/>
            <a:ext cx="374443" cy="374443"/>
          </a:xfrm>
          <a:prstGeom prst="ellipse">
            <a:avLst/>
          </a:prstGeom>
          <a:solidFill>
            <a:srgbClr val="FFC000">
              <a:alpha val="30000"/>
            </a:srgb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Triangle isocèle 67"/>
          <p:cNvSpPr/>
          <p:nvPr/>
        </p:nvSpPr>
        <p:spPr>
          <a:xfrm>
            <a:off x="6012160" y="4393973"/>
            <a:ext cx="180020" cy="187089"/>
          </a:xfrm>
          <a:prstGeom prst="triangle">
            <a:avLst/>
          </a:prstGeom>
          <a:solidFill>
            <a:srgbClr val="FFC000">
              <a:alpha val="30000"/>
            </a:srgb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6473011" y="4393907"/>
            <a:ext cx="187221" cy="187221"/>
          </a:xfrm>
          <a:prstGeom prst="ellipse">
            <a:avLst/>
          </a:prstGeom>
          <a:solidFill>
            <a:srgbClr val="FFC000">
              <a:alpha val="30000"/>
            </a:srgb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6147175" y="4487312"/>
            <a:ext cx="325836" cy="41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5613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 de texte 3"/>
          <p:cNvSpPr txBox="1"/>
          <p:nvPr/>
        </p:nvSpPr>
        <p:spPr>
          <a:xfrm>
            <a:off x="1115616" y="1844825"/>
            <a:ext cx="6840760" cy="237626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960"/>
              </a:spcBef>
              <a:spcAft>
                <a:spcPts val="400"/>
              </a:spcAft>
            </a:pPr>
            <a:r>
              <a:rPr lang="fr-FR" sz="4000" dirty="0" smtClean="0">
                <a:solidFill>
                  <a:srgbClr val="1E190D"/>
                </a:solidFill>
                <a:effectLst/>
                <a:latin typeface="Forte"/>
                <a:ea typeface="Cambria"/>
                <a:cs typeface="Times New Roman"/>
              </a:rPr>
              <a:t>Projet d’Aménagement et de Développement Durables</a:t>
            </a:r>
          </a:p>
          <a:p>
            <a:pPr algn="ctr">
              <a:lnSpc>
                <a:spcPct val="110000"/>
              </a:lnSpc>
              <a:spcBef>
                <a:spcPts val="960"/>
              </a:spcBef>
              <a:spcAft>
                <a:spcPts val="400"/>
              </a:spcAft>
            </a:pPr>
            <a:r>
              <a:rPr lang="fr-FR" sz="4000" dirty="0" smtClean="0">
                <a:solidFill>
                  <a:srgbClr val="1E190D"/>
                </a:solidFill>
                <a:latin typeface="Forte"/>
                <a:ea typeface="Cambria"/>
                <a:cs typeface="Times New Roman"/>
              </a:rPr>
              <a:t>- PADD -</a:t>
            </a:r>
            <a:endParaRPr lang="fr-FR" sz="900" dirty="0">
              <a:effectLst/>
              <a:ea typeface="Cambria"/>
              <a:cs typeface="Times New Roman"/>
            </a:endParaRPr>
          </a:p>
          <a:p>
            <a:pPr algn="ctr">
              <a:lnSpc>
                <a:spcPct val="110000"/>
              </a:lnSpc>
              <a:spcBef>
                <a:spcPts val="960"/>
              </a:spcBef>
              <a:spcAft>
                <a:spcPts val="400"/>
              </a:spcAft>
            </a:pPr>
            <a:r>
              <a:rPr lang="fr-FR" sz="900" dirty="0">
                <a:effectLst/>
                <a:ea typeface="Cambria"/>
                <a:cs typeface="Times New Roman"/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2411404" y="4437112"/>
            <a:ext cx="4572000" cy="90486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b="1" dirty="0" smtClean="0">
                <a:solidFill>
                  <a:srgbClr val="FF0000"/>
                </a:solidFill>
                <a:latin typeface="Cambria"/>
                <a:ea typeface="Cambria"/>
                <a:cs typeface="Times New Roman"/>
              </a:rPr>
              <a:t>Scénario proposé après échange en comité technique</a:t>
            </a:r>
            <a:endParaRPr lang="fr-FR" sz="800" dirty="0">
              <a:effectLst/>
              <a:latin typeface="Cambria"/>
              <a:ea typeface="Cambri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22591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Structurer le territoire pour accueillir 12000 habitants supplémentaires à l’horizon 2035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611560" y="1124744"/>
            <a:ext cx="8280920" cy="5328592"/>
          </a:xfrm>
        </p:spPr>
        <p:txBody>
          <a:bodyPr/>
          <a:lstStyle/>
          <a:p>
            <a:r>
              <a:rPr lang="fr-FR" sz="1800" dirty="0" smtClean="0"/>
              <a:t>Accueillir 12000 habitants supplémentaires entre 2017 et 2035 à l’échelle du territoire du SCoT </a:t>
            </a:r>
          </a:p>
          <a:p>
            <a:pPr lvl="1"/>
            <a:r>
              <a:rPr lang="fr-FR" sz="1600" dirty="0" smtClean="0"/>
              <a:t>Revenir à un taux de croissance démographique annuel moyen (TCAM) à hauteur de + 1,3 % / an</a:t>
            </a:r>
          </a:p>
          <a:p>
            <a:pPr lvl="1"/>
            <a:r>
              <a:rPr lang="fr-FR" sz="1600" dirty="0" smtClean="0"/>
              <a:t>Accueillir la moitié de cette population supplémentaire à l’horizon 2026 (soit 6000 habitants)</a:t>
            </a:r>
          </a:p>
          <a:p>
            <a:pPr>
              <a:spcBef>
                <a:spcPts val="1800"/>
              </a:spcBef>
            </a:pPr>
            <a:r>
              <a:rPr lang="fr-FR" sz="1800" dirty="0" smtClean="0"/>
              <a:t>Redistribuer la croissance démographique de manière à conforter les pôles les plus équipés et à maintenir un ratio habitant/emploi équilibré :</a:t>
            </a:r>
          </a:p>
          <a:p>
            <a:pPr lvl="1"/>
            <a:r>
              <a:rPr lang="fr-FR" sz="1600" dirty="0"/>
              <a:t>Maintenir la </a:t>
            </a:r>
            <a:r>
              <a:rPr lang="fr-FR" sz="1600" dirty="0" smtClean="0"/>
              <a:t>forte croissance démographique de </a:t>
            </a:r>
            <a:r>
              <a:rPr lang="fr-FR" sz="1600" dirty="0"/>
              <a:t>Biscarrosse</a:t>
            </a:r>
          </a:p>
          <a:p>
            <a:pPr lvl="1"/>
            <a:r>
              <a:rPr lang="fr-FR" sz="1600" dirty="0"/>
              <a:t>« Doper » la croissance démographique de Mimizan </a:t>
            </a:r>
            <a:r>
              <a:rPr lang="fr-FR" sz="1600" dirty="0" smtClean="0"/>
              <a:t>afin de renforcer cette polarité bien </a:t>
            </a:r>
            <a:r>
              <a:rPr lang="fr-FR" sz="1600" dirty="0"/>
              <a:t>équipée</a:t>
            </a:r>
          </a:p>
          <a:p>
            <a:pPr lvl="1"/>
            <a:r>
              <a:rPr lang="fr-FR" sz="1600" dirty="0"/>
              <a:t>« Freiner » le rythme des communes périurbaines les moins bien </a:t>
            </a:r>
            <a:r>
              <a:rPr lang="fr-FR" sz="1600" dirty="0" smtClean="0"/>
              <a:t>équipées (sauf si engagement de création d’emplois, permettant de réduire les besoins de mobilités)</a:t>
            </a:r>
            <a:endParaRPr lang="fr-FR" sz="1600" dirty="0"/>
          </a:p>
          <a:p>
            <a:pPr>
              <a:spcBef>
                <a:spcPts val="1800"/>
              </a:spcBef>
            </a:pPr>
            <a:r>
              <a:rPr lang="fr-FR" sz="1800" dirty="0" smtClean="0"/>
              <a:t>Revoir </a:t>
            </a:r>
            <a:r>
              <a:rPr lang="fr-FR" sz="1800" dirty="0"/>
              <a:t>en </a:t>
            </a:r>
            <a:r>
              <a:rPr lang="fr-FR" sz="1800" dirty="0" smtClean="0"/>
              <a:t>conséquence : la </a:t>
            </a:r>
            <a:r>
              <a:rPr lang="fr-FR" sz="1800" dirty="0"/>
              <a:t>politique de </a:t>
            </a:r>
            <a:r>
              <a:rPr lang="fr-FR" sz="1800" dirty="0" smtClean="0"/>
              <a:t>l’habitat, la politique d’équipements, la politique de déplacements </a:t>
            </a:r>
            <a:r>
              <a:rPr lang="fr-FR" sz="1800" dirty="0"/>
              <a:t>et la politique </a:t>
            </a:r>
            <a:r>
              <a:rPr lang="fr-FR" sz="1800" dirty="0" smtClean="0"/>
              <a:t>de l’emploi</a:t>
            </a:r>
            <a:br>
              <a:rPr lang="fr-FR" sz="1800" dirty="0" smtClean="0"/>
            </a:br>
            <a:r>
              <a:rPr lang="fr-FR" sz="1800" b="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Fiches-orientations spécifiques</a:t>
            </a:r>
          </a:p>
          <a:p>
            <a:pPr marL="0" indent="0">
              <a:buNone/>
            </a:pPr>
            <a:endParaRPr lang="fr-FR" sz="1800" b="0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800" b="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Voir carte associée (page suivante), qui territorialise les intentions</a:t>
            </a:r>
            <a:endParaRPr lang="fr-FR" sz="18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 dirty="0"/>
          </a:p>
        </p:txBody>
      </p:sp>
      <p:sp>
        <p:nvSpPr>
          <p:cNvPr id="23" name="Rogner un rectangle avec un coin diagonal 22"/>
          <p:cNvSpPr/>
          <p:nvPr/>
        </p:nvSpPr>
        <p:spPr>
          <a:xfrm>
            <a:off x="1261356" y="-169924"/>
            <a:ext cx="108000" cy="108000"/>
          </a:xfrm>
          <a:prstGeom prst="snip2Diag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gner un rectangle avec un coin diagonal 23"/>
          <p:cNvSpPr/>
          <p:nvPr/>
        </p:nvSpPr>
        <p:spPr>
          <a:xfrm>
            <a:off x="899592" y="-171400"/>
            <a:ext cx="108000" cy="108000"/>
          </a:xfrm>
          <a:prstGeom prst="snip2Diag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gner un rectangle avec un coin diagonal 24"/>
          <p:cNvSpPr/>
          <p:nvPr/>
        </p:nvSpPr>
        <p:spPr>
          <a:xfrm>
            <a:off x="1475656" y="-159655"/>
            <a:ext cx="108000" cy="108000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gner un rectangle avec un coin diagonal 25"/>
          <p:cNvSpPr/>
          <p:nvPr/>
        </p:nvSpPr>
        <p:spPr>
          <a:xfrm>
            <a:off x="1093687" y="-171400"/>
            <a:ext cx="108000" cy="108000"/>
          </a:xfrm>
          <a:prstGeom prst="snip2Diag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2197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28" y="491886"/>
            <a:ext cx="8736160" cy="617747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012160" y="491886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kern="0" dirty="0" smtClean="0">
                <a:solidFill>
                  <a:schemeClr val="bg1"/>
                </a:solidFill>
                <a:latin typeface="Cambria" panose="02040503050406030204" pitchFamily="18" charset="0"/>
              </a:rPr>
              <a:t>Répartition de la croissance démographique</a:t>
            </a:r>
            <a:endParaRPr lang="fr-FR" sz="1600" b="1" kern="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87724" y="3710512"/>
            <a:ext cx="648072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+ 480</a:t>
            </a:r>
            <a:endParaRPr lang="fr-FR" sz="11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646595" y="1556135"/>
            <a:ext cx="648072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+ 4000</a:t>
            </a:r>
            <a:endParaRPr lang="fr-FR" sz="11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442732" y="1294525"/>
            <a:ext cx="2019176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+ 12000  habitants (2017-2035)</a:t>
            </a:r>
            <a:endParaRPr lang="fr-FR" sz="1400" b="1" dirty="0">
              <a:solidFill>
                <a:srgbClr val="FF0000"/>
              </a:solidFill>
              <a:latin typeface="Cambria" panose="02040503050406030204" pitchFamily="18" charset="0"/>
              <a:cs typeface="Aharoni" panose="02010803020104030203" pitchFamily="2" charset="-79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141524" y="2625286"/>
            <a:ext cx="648072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+ 300</a:t>
            </a:r>
            <a:endParaRPr lang="fr-FR" sz="11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75868" y="1988840"/>
            <a:ext cx="324036" cy="3240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25706" y="4170689"/>
            <a:ext cx="324036" cy="3240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93858" y="2621787"/>
            <a:ext cx="324036" cy="3240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mbria" panose="02040503050406030204" pitchFamily="18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438120" y="2042264"/>
            <a:ext cx="2454359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3399"/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Conforter les polarités les mieux équipés et les mieux desservies</a:t>
            </a:r>
            <a:endParaRPr lang="fr-FR" sz="1400" b="1" dirty="0">
              <a:solidFill>
                <a:srgbClr val="003399"/>
              </a:solidFill>
              <a:latin typeface="Cambria" panose="02040503050406030204" pitchFamily="18" charset="0"/>
              <a:cs typeface="Aharoni" panose="02010803020104030203" pitchFamily="2" charset="-79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56176" y="2146503"/>
            <a:ext cx="162018" cy="1620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05356" y="3019617"/>
            <a:ext cx="157209" cy="15720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mbria" panose="020405030504060302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55876" y="1215921"/>
            <a:ext cx="157209" cy="15720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mbria" panose="02040503050406030204" pitchFamily="18" charset="0"/>
            </a:endParaRPr>
          </a:p>
        </p:txBody>
      </p:sp>
      <p:sp>
        <p:nvSpPr>
          <p:cNvPr id="29" name="Forme libre 28"/>
          <p:cNvSpPr/>
          <p:nvPr/>
        </p:nvSpPr>
        <p:spPr>
          <a:xfrm>
            <a:off x="3618703" y="672837"/>
            <a:ext cx="521249" cy="470615"/>
          </a:xfrm>
          <a:custGeom>
            <a:avLst/>
            <a:gdLst>
              <a:gd name="connsiteX0" fmla="*/ 167509 w 777109"/>
              <a:gd name="connsiteY0" fmla="*/ 482600 h 701621"/>
              <a:gd name="connsiteX1" fmla="*/ 243709 w 777109"/>
              <a:gd name="connsiteY1" fmla="*/ 393700 h 701621"/>
              <a:gd name="connsiteX2" fmla="*/ 307209 w 777109"/>
              <a:gd name="connsiteY2" fmla="*/ 342900 h 701621"/>
              <a:gd name="connsiteX3" fmla="*/ 345309 w 777109"/>
              <a:gd name="connsiteY3" fmla="*/ 292100 h 701621"/>
              <a:gd name="connsiteX4" fmla="*/ 383409 w 777109"/>
              <a:gd name="connsiteY4" fmla="*/ 254000 h 701621"/>
              <a:gd name="connsiteX5" fmla="*/ 408809 w 777109"/>
              <a:gd name="connsiteY5" fmla="*/ 215900 h 701621"/>
              <a:gd name="connsiteX6" fmla="*/ 446909 w 777109"/>
              <a:gd name="connsiteY6" fmla="*/ 203200 h 701621"/>
              <a:gd name="connsiteX7" fmla="*/ 358009 w 777109"/>
              <a:gd name="connsiteY7" fmla="*/ 203200 h 701621"/>
              <a:gd name="connsiteX8" fmla="*/ 396109 w 777109"/>
              <a:gd name="connsiteY8" fmla="*/ 190500 h 701621"/>
              <a:gd name="connsiteX9" fmla="*/ 459609 w 777109"/>
              <a:gd name="connsiteY9" fmla="*/ 152400 h 701621"/>
              <a:gd name="connsiteX10" fmla="*/ 586609 w 777109"/>
              <a:gd name="connsiteY10" fmla="*/ 88900 h 701621"/>
              <a:gd name="connsiteX11" fmla="*/ 637409 w 777109"/>
              <a:gd name="connsiteY11" fmla="*/ 63500 h 701621"/>
              <a:gd name="connsiteX12" fmla="*/ 688209 w 777109"/>
              <a:gd name="connsiteY12" fmla="*/ 50800 h 701621"/>
              <a:gd name="connsiteX13" fmla="*/ 726309 w 777109"/>
              <a:gd name="connsiteY13" fmla="*/ 25400 h 701621"/>
              <a:gd name="connsiteX14" fmla="*/ 777109 w 777109"/>
              <a:gd name="connsiteY14" fmla="*/ 0 h 701621"/>
              <a:gd name="connsiteX15" fmla="*/ 764409 w 777109"/>
              <a:gd name="connsiteY15" fmla="*/ 38100 h 701621"/>
              <a:gd name="connsiteX16" fmla="*/ 662809 w 777109"/>
              <a:gd name="connsiteY16" fmla="*/ 152400 h 701621"/>
              <a:gd name="connsiteX17" fmla="*/ 650109 w 777109"/>
              <a:gd name="connsiteY17" fmla="*/ 190500 h 701621"/>
              <a:gd name="connsiteX18" fmla="*/ 599309 w 777109"/>
              <a:gd name="connsiteY18" fmla="*/ 266700 h 701621"/>
              <a:gd name="connsiteX19" fmla="*/ 561209 w 777109"/>
              <a:gd name="connsiteY19" fmla="*/ 368300 h 701621"/>
              <a:gd name="connsiteX20" fmla="*/ 510409 w 777109"/>
              <a:gd name="connsiteY20" fmla="*/ 292100 h 701621"/>
              <a:gd name="connsiteX21" fmla="*/ 472309 w 777109"/>
              <a:gd name="connsiteY21" fmla="*/ 266700 h 701621"/>
              <a:gd name="connsiteX22" fmla="*/ 434209 w 777109"/>
              <a:gd name="connsiteY22" fmla="*/ 279400 h 701621"/>
              <a:gd name="connsiteX23" fmla="*/ 408809 w 777109"/>
              <a:gd name="connsiteY23" fmla="*/ 317500 h 701621"/>
              <a:gd name="connsiteX24" fmla="*/ 370709 w 777109"/>
              <a:gd name="connsiteY24" fmla="*/ 342900 h 701621"/>
              <a:gd name="connsiteX25" fmla="*/ 358009 w 777109"/>
              <a:gd name="connsiteY25" fmla="*/ 381000 h 701621"/>
              <a:gd name="connsiteX26" fmla="*/ 281809 w 777109"/>
              <a:gd name="connsiteY26" fmla="*/ 431800 h 701621"/>
              <a:gd name="connsiteX27" fmla="*/ 345309 w 777109"/>
              <a:gd name="connsiteY27" fmla="*/ 457200 h 701621"/>
              <a:gd name="connsiteX28" fmla="*/ 383409 w 777109"/>
              <a:gd name="connsiteY28" fmla="*/ 469900 h 701621"/>
              <a:gd name="connsiteX29" fmla="*/ 345309 w 777109"/>
              <a:gd name="connsiteY29" fmla="*/ 482600 h 701621"/>
              <a:gd name="connsiteX30" fmla="*/ 256409 w 777109"/>
              <a:gd name="connsiteY30" fmla="*/ 520700 h 701621"/>
              <a:gd name="connsiteX31" fmla="*/ 218309 w 777109"/>
              <a:gd name="connsiteY31" fmla="*/ 546100 h 701621"/>
              <a:gd name="connsiteX32" fmla="*/ 180209 w 777109"/>
              <a:gd name="connsiteY32" fmla="*/ 558800 h 701621"/>
              <a:gd name="connsiteX33" fmla="*/ 142109 w 777109"/>
              <a:gd name="connsiteY33" fmla="*/ 596900 h 701621"/>
              <a:gd name="connsiteX34" fmla="*/ 91309 w 777109"/>
              <a:gd name="connsiteY34" fmla="*/ 622300 h 701621"/>
              <a:gd name="connsiteX35" fmla="*/ 27809 w 777109"/>
              <a:gd name="connsiteY35" fmla="*/ 660400 h 701621"/>
              <a:gd name="connsiteX36" fmla="*/ 2409 w 777109"/>
              <a:gd name="connsiteY36" fmla="*/ 698500 h 701621"/>
              <a:gd name="connsiteX37" fmla="*/ 15109 w 777109"/>
              <a:gd name="connsiteY37" fmla="*/ 622300 h 701621"/>
              <a:gd name="connsiteX38" fmla="*/ 53209 w 777109"/>
              <a:gd name="connsiteY38" fmla="*/ 508000 h 701621"/>
              <a:gd name="connsiteX39" fmla="*/ 65909 w 777109"/>
              <a:gd name="connsiteY39" fmla="*/ 469900 h 701621"/>
              <a:gd name="connsiteX40" fmla="*/ 78609 w 777109"/>
              <a:gd name="connsiteY40" fmla="*/ 419100 h 701621"/>
              <a:gd name="connsiteX41" fmla="*/ 91309 w 777109"/>
              <a:gd name="connsiteY41" fmla="*/ 381000 h 701621"/>
              <a:gd name="connsiteX42" fmla="*/ 104009 w 777109"/>
              <a:gd name="connsiteY42" fmla="*/ 317500 h 701621"/>
              <a:gd name="connsiteX43" fmla="*/ 116709 w 777109"/>
              <a:gd name="connsiteY43" fmla="*/ 444500 h 70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77109" h="701621">
                <a:moveTo>
                  <a:pt x="167509" y="482600"/>
                </a:moveTo>
                <a:cubicBezTo>
                  <a:pt x="192909" y="452967"/>
                  <a:pt x="216111" y="421298"/>
                  <a:pt x="243709" y="393700"/>
                </a:cubicBezTo>
                <a:cubicBezTo>
                  <a:pt x="262876" y="374533"/>
                  <a:pt x="288042" y="362067"/>
                  <a:pt x="307209" y="342900"/>
                </a:cubicBezTo>
                <a:cubicBezTo>
                  <a:pt x="322176" y="327933"/>
                  <a:pt x="331534" y="308171"/>
                  <a:pt x="345309" y="292100"/>
                </a:cubicBezTo>
                <a:cubicBezTo>
                  <a:pt x="356998" y="278463"/>
                  <a:pt x="371911" y="267798"/>
                  <a:pt x="383409" y="254000"/>
                </a:cubicBezTo>
                <a:cubicBezTo>
                  <a:pt x="393180" y="242274"/>
                  <a:pt x="396890" y="225435"/>
                  <a:pt x="408809" y="215900"/>
                </a:cubicBezTo>
                <a:cubicBezTo>
                  <a:pt x="419262" y="207537"/>
                  <a:pt x="434209" y="207433"/>
                  <a:pt x="446909" y="203200"/>
                </a:cubicBezTo>
                <a:cubicBezTo>
                  <a:pt x="392250" y="184980"/>
                  <a:pt x="421796" y="187253"/>
                  <a:pt x="358009" y="203200"/>
                </a:cubicBezTo>
                <a:cubicBezTo>
                  <a:pt x="345022" y="206447"/>
                  <a:pt x="384630" y="197388"/>
                  <a:pt x="396109" y="190500"/>
                </a:cubicBezTo>
                <a:cubicBezTo>
                  <a:pt x="417276" y="177800"/>
                  <a:pt x="437829" y="164016"/>
                  <a:pt x="459609" y="152400"/>
                </a:cubicBezTo>
                <a:cubicBezTo>
                  <a:pt x="501371" y="130127"/>
                  <a:pt x="544276" y="110067"/>
                  <a:pt x="586609" y="88900"/>
                </a:cubicBezTo>
                <a:cubicBezTo>
                  <a:pt x="603542" y="80433"/>
                  <a:pt x="619042" y="68092"/>
                  <a:pt x="637409" y="63500"/>
                </a:cubicBezTo>
                <a:lnTo>
                  <a:pt x="688209" y="50800"/>
                </a:lnTo>
                <a:cubicBezTo>
                  <a:pt x="700909" y="42333"/>
                  <a:pt x="713057" y="32973"/>
                  <a:pt x="726309" y="25400"/>
                </a:cubicBezTo>
                <a:cubicBezTo>
                  <a:pt x="742747" y="16007"/>
                  <a:pt x="777109" y="0"/>
                  <a:pt x="777109" y="0"/>
                </a:cubicBezTo>
                <a:cubicBezTo>
                  <a:pt x="772876" y="12700"/>
                  <a:pt x="772628" y="27533"/>
                  <a:pt x="764409" y="38100"/>
                </a:cubicBezTo>
                <a:cubicBezTo>
                  <a:pt x="717287" y="98686"/>
                  <a:pt x="691193" y="95633"/>
                  <a:pt x="662809" y="152400"/>
                </a:cubicBezTo>
                <a:cubicBezTo>
                  <a:pt x="656822" y="164374"/>
                  <a:pt x="656610" y="178798"/>
                  <a:pt x="650109" y="190500"/>
                </a:cubicBezTo>
                <a:cubicBezTo>
                  <a:pt x="635284" y="217185"/>
                  <a:pt x="599309" y="266700"/>
                  <a:pt x="599309" y="266700"/>
                </a:cubicBezTo>
                <a:cubicBezTo>
                  <a:pt x="598502" y="269928"/>
                  <a:pt x="576535" y="373409"/>
                  <a:pt x="561209" y="368300"/>
                </a:cubicBezTo>
                <a:cubicBezTo>
                  <a:pt x="532249" y="358647"/>
                  <a:pt x="527342" y="317500"/>
                  <a:pt x="510409" y="292100"/>
                </a:cubicBezTo>
                <a:cubicBezTo>
                  <a:pt x="501942" y="279400"/>
                  <a:pt x="485009" y="275167"/>
                  <a:pt x="472309" y="266700"/>
                </a:cubicBezTo>
                <a:cubicBezTo>
                  <a:pt x="459609" y="270933"/>
                  <a:pt x="444662" y="271037"/>
                  <a:pt x="434209" y="279400"/>
                </a:cubicBezTo>
                <a:cubicBezTo>
                  <a:pt x="422290" y="288935"/>
                  <a:pt x="419602" y="306707"/>
                  <a:pt x="408809" y="317500"/>
                </a:cubicBezTo>
                <a:cubicBezTo>
                  <a:pt x="398016" y="328293"/>
                  <a:pt x="383409" y="334433"/>
                  <a:pt x="370709" y="342900"/>
                </a:cubicBezTo>
                <a:cubicBezTo>
                  <a:pt x="366476" y="355600"/>
                  <a:pt x="367475" y="371534"/>
                  <a:pt x="358009" y="381000"/>
                </a:cubicBezTo>
                <a:cubicBezTo>
                  <a:pt x="336423" y="402586"/>
                  <a:pt x="281809" y="431800"/>
                  <a:pt x="281809" y="431800"/>
                </a:cubicBezTo>
                <a:cubicBezTo>
                  <a:pt x="258384" y="502075"/>
                  <a:pt x="260871" y="457200"/>
                  <a:pt x="345309" y="457200"/>
                </a:cubicBezTo>
                <a:cubicBezTo>
                  <a:pt x="358696" y="457200"/>
                  <a:pt x="370709" y="465667"/>
                  <a:pt x="383409" y="469900"/>
                </a:cubicBezTo>
                <a:cubicBezTo>
                  <a:pt x="370709" y="474133"/>
                  <a:pt x="357614" y="477327"/>
                  <a:pt x="345309" y="482600"/>
                </a:cubicBezTo>
                <a:cubicBezTo>
                  <a:pt x="235455" y="529680"/>
                  <a:pt x="345760" y="490916"/>
                  <a:pt x="256409" y="520700"/>
                </a:cubicBezTo>
                <a:cubicBezTo>
                  <a:pt x="243709" y="529167"/>
                  <a:pt x="231961" y="539274"/>
                  <a:pt x="218309" y="546100"/>
                </a:cubicBezTo>
                <a:cubicBezTo>
                  <a:pt x="206335" y="552087"/>
                  <a:pt x="191348" y="551374"/>
                  <a:pt x="180209" y="558800"/>
                </a:cubicBezTo>
                <a:cubicBezTo>
                  <a:pt x="165265" y="568763"/>
                  <a:pt x="156724" y="586461"/>
                  <a:pt x="142109" y="596900"/>
                </a:cubicBezTo>
                <a:cubicBezTo>
                  <a:pt x="126703" y="607904"/>
                  <a:pt x="107859" y="613106"/>
                  <a:pt x="91309" y="622300"/>
                </a:cubicBezTo>
                <a:cubicBezTo>
                  <a:pt x="69731" y="634288"/>
                  <a:pt x="48976" y="647700"/>
                  <a:pt x="27809" y="660400"/>
                </a:cubicBezTo>
                <a:cubicBezTo>
                  <a:pt x="19342" y="673100"/>
                  <a:pt x="7236" y="712980"/>
                  <a:pt x="2409" y="698500"/>
                </a:cubicBezTo>
                <a:cubicBezTo>
                  <a:pt x="-5734" y="674071"/>
                  <a:pt x="8864" y="647282"/>
                  <a:pt x="15109" y="622300"/>
                </a:cubicBezTo>
                <a:lnTo>
                  <a:pt x="53209" y="508000"/>
                </a:lnTo>
                <a:cubicBezTo>
                  <a:pt x="57442" y="495300"/>
                  <a:pt x="62662" y="482887"/>
                  <a:pt x="65909" y="469900"/>
                </a:cubicBezTo>
                <a:cubicBezTo>
                  <a:pt x="70142" y="452967"/>
                  <a:pt x="73814" y="435883"/>
                  <a:pt x="78609" y="419100"/>
                </a:cubicBezTo>
                <a:cubicBezTo>
                  <a:pt x="82287" y="406228"/>
                  <a:pt x="88062" y="393987"/>
                  <a:pt x="91309" y="381000"/>
                </a:cubicBezTo>
                <a:cubicBezTo>
                  <a:pt x="96544" y="360059"/>
                  <a:pt x="99776" y="338667"/>
                  <a:pt x="104009" y="317500"/>
                </a:cubicBezTo>
                <a:cubicBezTo>
                  <a:pt x="126080" y="383713"/>
                  <a:pt x="116709" y="342213"/>
                  <a:pt x="116709" y="4445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Forme libre 29"/>
          <p:cNvSpPr/>
          <p:nvPr/>
        </p:nvSpPr>
        <p:spPr>
          <a:xfrm rot="2921372">
            <a:off x="4661199" y="3045888"/>
            <a:ext cx="341061" cy="326834"/>
          </a:xfrm>
          <a:custGeom>
            <a:avLst/>
            <a:gdLst>
              <a:gd name="connsiteX0" fmla="*/ 167509 w 777109"/>
              <a:gd name="connsiteY0" fmla="*/ 482600 h 701621"/>
              <a:gd name="connsiteX1" fmla="*/ 243709 w 777109"/>
              <a:gd name="connsiteY1" fmla="*/ 393700 h 701621"/>
              <a:gd name="connsiteX2" fmla="*/ 307209 w 777109"/>
              <a:gd name="connsiteY2" fmla="*/ 342900 h 701621"/>
              <a:gd name="connsiteX3" fmla="*/ 345309 w 777109"/>
              <a:gd name="connsiteY3" fmla="*/ 292100 h 701621"/>
              <a:gd name="connsiteX4" fmla="*/ 383409 w 777109"/>
              <a:gd name="connsiteY4" fmla="*/ 254000 h 701621"/>
              <a:gd name="connsiteX5" fmla="*/ 408809 w 777109"/>
              <a:gd name="connsiteY5" fmla="*/ 215900 h 701621"/>
              <a:gd name="connsiteX6" fmla="*/ 446909 w 777109"/>
              <a:gd name="connsiteY6" fmla="*/ 203200 h 701621"/>
              <a:gd name="connsiteX7" fmla="*/ 358009 w 777109"/>
              <a:gd name="connsiteY7" fmla="*/ 203200 h 701621"/>
              <a:gd name="connsiteX8" fmla="*/ 396109 w 777109"/>
              <a:gd name="connsiteY8" fmla="*/ 190500 h 701621"/>
              <a:gd name="connsiteX9" fmla="*/ 459609 w 777109"/>
              <a:gd name="connsiteY9" fmla="*/ 152400 h 701621"/>
              <a:gd name="connsiteX10" fmla="*/ 586609 w 777109"/>
              <a:gd name="connsiteY10" fmla="*/ 88900 h 701621"/>
              <a:gd name="connsiteX11" fmla="*/ 637409 w 777109"/>
              <a:gd name="connsiteY11" fmla="*/ 63500 h 701621"/>
              <a:gd name="connsiteX12" fmla="*/ 688209 w 777109"/>
              <a:gd name="connsiteY12" fmla="*/ 50800 h 701621"/>
              <a:gd name="connsiteX13" fmla="*/ 726309 w 777109"/>
              <a:gd name="connsiteY13" fmla="*/ 25400 h 701621"/>
              <a:gd name="connsiteX14" fmla="*/ 777109 w 777109"/>
              <a:gd name="connsiteY14" fmla="*/ 0 h 701621"/>
              <a:gd name="connsiteX15" fmla="*/ 764409 w 777109"/>
              <a:gd name="connsiteY15" fmla="*/ 38100 h 701621"/>
              <a:gd name="connsiteX16" fmla="*/ 662809 w 777109"/>
              <a:gd name="connsiteY16" fmla="*/ 152400 h 701621"/>
              <a:gd name="connsiteX17" fmla="*/ 650109 w 777109"/>
              <a:gd name="connsiteY17" fmla="*/ 190500 h 701621"/>
              <a:gd name="connsiteX18" fmla="*/ 599309 w 777109"/>
              <a:gd name="connsiteY18" fmla="*/ 266700 h 701621"/>
              <a:gd name="connsiteX19" fmla="*/ 561209 w 777109"/>
              <a:gd name="connsiteY19" fmla="*/ 368300 h 701621"/>
              <a:gd name="connsiteX20" fmla="*/ 510409 w 777109"/>
              <a:gd name="connsiteY20" fmla="*/ 292100 h 701621"/>
              <a:gd name="connsiteX21" fmla="*/ 472309 w 777109"/>
              <a:gd name="connsiteY21" fmla="*/ 266700 h 701621"/>
              <a:gd name="connsiteX22" fmla="*/ 434209 w 777109"/>
              <a:gd name="connsiteY22" fmla="*/ 279400 h 701621"/>
              <a:gd name="connsiteX23" fmla="*/ 408809 w 777109"/>
              <a:gd name="connsiteY23" fmla="*/ 317500 h 701621"/>
              <a:gd name="connsiteX24" fmla="*/ 370709 w 777109"/>
              <a:gd name="connsiteY24" fmla="*/ 342900 h 701621"/>
              <a:gd name="connsiteX25" fmla="*/ 358009 w 777109"/>
              <a:gd name="connsiteY25" fmla="*/ 381000 h 701621"/>
              <a:gd name="connsiteX26" fmla="*/ 281809 w 777109"/>
              <a:gd name="connsiteY26" fmla="*/ 431800 h 701621"/>
              <a:gd name="connsiteX27" fmla="*/ 345309 w 777109"/>
              <a:gd name="connsiteY27" fmla="*/ 457200 h 701621"/>
              <a:gd name="connsiteX28" fmla="*/ 383409 w 777109"/>
              <a:gd name="connsiteY28" fmla="*/ 469900 h 701621"/>
              <a:gd name="connsiteX29" fmla="*/ 345309 w 777109"/>
              <a:gd name="connsiteY29" fmla="*/ 482600 h 701621"/>
              <a:gd name="connsiteX30" fmla="*/ 256409 w 777109"/>
              <a:gd name="connsiteY30" fmla="*/ 520700 h 701621"/>
              <a:gd name="connsiteX31" fmla="*/ 218309 w 777109"/>
              <a:gd name="connsiteY31" fmla="*/ 546100 h 701621"/>
              <a:gd name="connsiteX32" fmla="*/ 180209 w 777109"/>
              <a:gd name="connsiteY32" fmla="*/ 558800 h 701621"/>
              <a:gd name="connsiteX33" fmla="*/ 142109 w 777109"/>
              <a:gd name="connsiteY33" fmla="*/ 596900 h 701621"/>
              <a:gd name="connsiteX34" fmla="*/ 91309 w 777109"/>
              <a:gd name="connsiteY34" fmla="*/ 622300 h 701621"/>
              <a:gd name="connsiteX35" fmla="*/ 27809 w 777109"/>
              <a:gd name="connsiteY35" fmla="*/ 660400 h 701621"/>
              <a:gd name="connsiteX36" fmla="*/ 2409 w 777109"/>
              <a:gd name="connsiteY36" fmla="*/ 698500 h 701621"/>
              <a:gd name="connsiteX37" fmla="*/ 15109 w 777109"/>
              <a:gd name="connsiteY37" fmla="*/ 622300 h 701621"/>
              <a:gd name="connsiteX38" fmla="*/ 53209 w 777109"/>
              <a:gd name="connsiteY38" fmla="*/ 508000 h 701621"/>
              <a:gd name="connsiteX39" fmla="*/ 65909 w 777109"/>
              <a:gd name="connsiteY39" fmla="*/ 469900 h 701621"/>
              <a:gd name="connsiteX40" fmla="*/ 78609 w 777109"/>
              <a:gd name="connsiteY40" fmla="*/ 419100 h 701621"/>
              <a:gd name="connsiteX41" fmla="*/ 91309 w 777109"/>
              <a:gd name="connsiteY41" fmla="*/ 381000 h 701621"/>
              <a:gd name="connsiteX42" fmla="*/ 104009 w 777109"/>
              <a:gd name="connsiteY42" fmla="*/ 317500 h 701621"/>
              <a:gd name="connsiteX43" fmla="*/ 116709 w 777109"/>
              <a:gd name="connsiteY43" fmla="*/ 444500 h 70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77109" h="701621">
                <a:moveTo>
                  <a:pt x="167509" y="482600"/>
                </a:moveTo>
                <a:cubicBezTo>
                  <a:pt x="192909" y="452967"/>
                  <a:pt x="216111" y="421298"/>
                  <a:pt x="243709" y="393700"/>
                </a:cubicBezTo>
                <a:cubicBezTo>
                  <a:pt x="262876" y="374533"/>
                  <a:pt x="288042" y="362067"/>
                  <a:pt x="307209" y="342900"/>
                </a:cubicBezTo>
                <a:cubicBezTo>
                  <a:pt x="322176" y="327933"/>
                  <a:pt x="331534" y="308171"/>
                  <a:pt x="345309" y="292100"/>
                </a:cubicBezTo>
                <a:cubicBezTo>
                  <a:pt x="356998" y="278463"/>
                  <a:pt x="371911" y="267798"/>
                  <a:pt x="383409" y="254000"/>
                </a:cubicBezTo>
                <a:cubicBezTo>
                  <a:pt x="393180" y="242274"/>
                  <a:pt x="396890" y="225435"/>
                  <a:pt x="408809" y="215900"/>
                </a:cubicBezTo>
                <a:cubicBezTo>
                  <a:pt x="419262" y="207537"/>
                  <a:pt x="434209" y="207433"/>
                  <a:pt x="446909" y="203200"/>
                </a:cubicBezTo>
                <a:cubicBezTo>
                  <a:pt x="392250" y="184980"/>
                  <a:pt x="421796" y="187253"/>
                  <a:pt x="358009" y="203200"/>
                </a:cubicBezTo>
                <a:cubicBezTo>
                  <a:pt x="345022" y="206447"/>
                  <a:pt x="384630" y="197388"/>
                  <a:pt x="396109" y="190500"/>
                </a:cubicBezTo>
                <a:cubicBezTo>
                  <a:pt x="417276" y="177800"/>
                  <a:pt x="437829" y="164016"/>
                  <a:pt x="459609" y="152400"/>
                </a:cubicBezTo>
                <a:cubicBezTo>
                  <a:pt x="501371" y="130127"/>
                  <a:pt x="544276" y="110067"/>
                  <a:pt x="586609" y="88900"/>
                </a:cubicBezTo>
                <a:cubicBezTo>
                  <a:pt x="603542" y="80433"/>
                  <a:pt x="619042" y="68092"/>
                  <a:pt x="637409" y="63500"/>
                </a:cubicBezTo>
                <a:lnTo>
                  <a:pt x="688209" y="50800"/>
                </a:lnTo>
                <a:cubicBezTo>
                  <a:pt x="700909" y="42333"/>
                  <a:pt x="713057" y="32973"/>
                  <a:pt x="726309" y="25400"/>
                </a:cubicBezTo>
                <a:cubicBezTo>
                  <a:pt x="742747" y="16007"/>
                  <a:pt x="777109" y="0"/>
                  <a:pt x="777109" y="0"/>
                </a:cubicBezTo>
                <a:cubicBezTo>
                  <a:pt x="772876" y="12700"/>
                  <a:pt x="772628" y="27533"/>
                  <a:pt x="764409" y="38100"/>
                </a:cubicBezTo>
                <a:cubicBezTo>
                  <a:pt x="717287" y="98686"/>
                  <a:pt x="691193" y="95633"/>
                  <a:pt x="662809" y="152400"/>
                </a:cubicBezTo>
                <a:cubicBezTo>
                  <a:pt x="656822" y="164374"/>
                  <a:pt x="656610" y="178798"/>
                  <a:pt x="650109" y="190500"/>
                </a:cubicBezTo>
                <a:cubicBezTo>
                  <a:pt x="635284" y="217185"/>
                  <a:pt x="599309" y="266700"/>
                  <a:pt x="599309" y="266700"/>
                </a:cubicBezTo>
                <a:cubicBezTo>
                  <a:pt x="598502" y="269928"/>
                  <a:pt x="576535" y="373409"/>
                  <a:pt x="561209" y="368300"/>
                </a:cubicBezTo>
                <a:cubicBezTo>
                  <a:pt x="532249" y="358647"/>
                  <a:pt x="527342" y="317500"/>
                  <a:pt x="510409" y="292100"/>
                </a:cubicBezTo>
                <a:cubicBezTo>
                  <a:pt x="501942" y="279400"/>
                  <a:pt x="485009" y="275167"/>
                  <a:pt x="472309" y="266700"/>
                </a:cubicBezTo>
                <a:cubicBezTo>
                  <a:pt x="459609" y="270933"/>
                  <a:pt x="444662" y="271037"/>
                  <a:pt x="434209" y="279400"/>
                </a:cubicBezTo>
                <a:cubicBezTo>
                  <a:pt x="422290" y="288935"/>
                  <a:pt x="419602" y="306707"/>
                  <a:pt x="408809" y="317500"/>
                </a:cubicBezTo>
                <a:cubicBezTo>
                  <a:pt x="398016" y="328293"/>
                  <a:pt x="383409" y="334433"/>
                  <a:pt x="370709" y="342900"/>
                </a:cubicBezTo>
                <a:cubicBezTo>
                  <a:pt x="366476" y="355600"/>
                  <a:pt x="367475" y="371534"/>
                  <a:pt x="358009" y="381000"/>
                </a:cubicBezTo>
                <a:cubicBezTo>
                  <a:pt x="336423" y="402586"/>
                  <a:pt x="281809" y="431800"/>
                  <a:pt x="281809" y="431800"/>
                </a:cubicBezTo>
                <a:cubicBezTo>
                  <a:pt x="258384" y="502075"/>
                  <a:pt x="260871" y="457200"/>
                  <a:pt x="345309" y="457200"/>
                </a:cubicBezTo>
                <a:cubicBezTo>
                  <a:pt x="358696" y="457200"/>
                  <a:pt x="370709" y="465667"/>
                  <a:pt x="383409" y="469900"/>
                </a:cubicBezTo>
                <a:cubicBezTo>
                  <a:pt x="370709" y="474133"/>
                  <a:pt x="357614" y="477327"/>
                  <a:pt x="345309" y="482600"/>
                </a:cubicBezTo>
                <a:cubicBezTo>
                  <a:pt x="235455" y="529680"/>
                  <a:pt x="345760" y="490916"/>
                  <a:pt x="256409" y="520700"/>
                </a:cubicBezTo>
                <a:cubicBezTo>
                  <a:pt x="243709" y="529167"/>
                  <a:pt x="231961" y="539274"/>
                  <a:pt x="218309" y="546100"/>
                </a:cubicBezTo>
                <a:cubicBezTo>
                  <a:pt x="206335" y="552087"/>
                  <a:pt x="191348" y="551374"/>
                  <a:pt x="180209" y="558800"/>
                </a:cubicBezTo>
                <a:cubicBezTo>
                  <a:pt x="165265" y="568763"/>
                  <a:pt x="156724" y="586461"/>
                  <a:pt x="142109" y="596900"/>
                </a:cubicBezTo>
                <a:cubicBezTo>
                  <a:pt x="126703" y="607904"/>
                  <a:pt x="107859" y="613106"/>
                  <a:pt x="91309" y="622300"/>
                </a:cubicBezTo>
                <a:cubicBezTo>
                  <a:pt x="69731" y="634288"/>
                  <a:pt x="48976" y="647700"/>
                  <a:pt x="27809" y="660400"/>
                </a:cubicBezTo>
                <a:cubicBezTo>
                  <a:pt x="19342" y="673100"/>
                  <a:pt x="7236" y="712980"/>
                  <a:pt x="2409" y="698500"/>
                </a:cubicBezTo>
                <a:cubicBezTo>
                  <a:pt x="-5734" y="674071"/>
                  <a:pt x="8864" y="647282"/>
                  <a:pt x="15109" y="622300"/>
                </a:cubicBezTo>
                <a:lnTo>
                  <a:pt x="53209" y="508000"/>
                </a:lnTo>
                <a:cubicBezTo>
                  <a:pt x="57442" y="495300"/>
                  <a:pt x="62662" y="482887"/>
                  <a:pt x="65909" y="469900"/>
                </a:cubicBezTo>
                <a:cubicBezTo>
                  <a:pt x="70142" y="452967"/>
                  <a:pt x="73814" y="435883"/>
                  <a:pt x="78609" y="419100"/>
                </a:cubicBezTo>
                <a:cubicBezTo>
                  <a:pt x="82287" y="406228"/>
                  <a:pt x="88062" y="393987"/>
                  <a:pt x="91309" y="381000"/>
                </a:cubicBezTo>
                <a:cubicBezTo>
                  <a:pt x="96544" y="360059"/>
                  <a:pt x="99776" y="338667"/>
                  <a:pt x="104009" y="317500"/>
                </a:cubicBezTo>
                <a:cubicBezTo>
                  <a:pt x="126080" y="383713"/>
                  <a:pt x="116709" y="342213"/>
                  <a:pt x="116709" y="4445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115616" y="4430237"/>
            <a:ext cx="648072" cy="261610"/>
          </a:xfrm>
          <a:prstGeom prst="rect">
            <a:avLst/>
          </a:prstGeom>
          <a:solidFill>
            <a:srgbClr val="FFCC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+ 1200</a:t>
            </a:r>
            <a:endParaRPr lang="fr-FR" sz="11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210444" y="2182071"/>
            <a:ext cx="648072" cy="261610"/>
          </a:xfrm>
          <a:prstGeom prst="rect">
            <a:avLst/>
          </a:prstGeom>
          <a:solidFill>
            <a:srgbClr val="FFCC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+ 1700</a:t>
            </a:r>
            <a:endParaRPr lang="fr-FR" sz="11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696655" y="1368134"/>
            <a:ext cx="830744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100" b="1">
                <a:solidFill>
                  <a:srgbClr val="FF0000"/>
                </a:solidFill>
                <a:latin typeface="Cambria" panose="02040503050406030204" pitchFamily="18" charset="0"/>
              </a:defRPr>
            </a:lvl1pPr>
          </a:lstStyle>
          <a:p>
            <a:r>
              <a:rPr lang="fr-FR" dirty="0"/>
              <a:t>+ </a:t>
            </a:r>
            <a:r>
              <a:rPr lang="fr-FR" dirty="0" smtClean="0"/>
              <a:t>2000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1601670" y="5144865"/>
            <a:ext cx="648072" cy="2616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+ 300</a:t>
            </a:r>
            <a:endParaRPr lang="fr-FR" sz="11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879327" y="4077410"/>
            <a:ext cx="648072" cy="2616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+ 100</a:t>
            </a:r>
            <a:endParaRPr lang="fr-FR" sz="11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452242" y="5591461"/>
            <a:ext cx="648072" cy="261610"/>
          </a:xfrm>
          <a:prstGeom prst="rect">
            <a:avLst/>
          </a:prstGeom>
          <a:solidFill>
            <a:srgbClr val="FFCC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100" b="1">
                <a:solidFill>
                  <a:srgbClr val="FF0000"/>
                </a:solidFill>
                <a:latin typeface="Cambria" panose="02040503050406030204" pitchFamily="18" charset="0"/>
              </a:defRPr>
            </a:lvl1pPr>
          </a:lstStyle>
          <a:p>
            <a:r>
              <a:rPr lang="fr-FR" dirty="0"/>
              <a:t>+ </a:t>
            </a:r>
            <a:r>
              <a:rPr lang="fr-FR" dirty="0" smtClean="0"/>
              <a:t>100</a:t>
            </a:r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2970631" y="3461481"/>
            <a:ext cx="648072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+ 400</a:t>
            </a:r>
            <a:endParaRPr lang="fr-FR" sz="11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1705046" y="3125875"/>
            <a:ext cx="648072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+ 480</a:t>
            </a:r>
            <a:endParaRPr lang="fr-FR" sz="11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2445148" y="4463534"/>
            <a:ext cx="648072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+ 250</a:t>
            </a:r>
            <a:endParaRPr lang="fr-FR" sz="11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214468" y="2519318"/>
            <a:ext cx="648072" cy="261610"/>
          </a:xfrm>
          <a:prstGeom prst="rect">
            <a:avLst/>
          </a:prstGeom>
          <a:solidFill>
            <a:srgbClr val="FFCC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+ 700</a:t>
            </a:r>
            <a:endParaRPr lang="fr-FR" sz="11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41" name="Forme libre 40"/>
          <p:cNvSpPr/>
          <p:nvPr/>
        </p:nvSpPr>
        <p:spPr>
          <a:xfrm>
            <a:off x="6084168" y="2921583"/>
            <a:ext cx="341634" cy="353275"/>
          </a:xfrm>
          <a:custGeom>
            <a:avLst/>
            <a:gdLst>
              <a:gd name="connsiteX0" fmla="*/ 167509 w 777109"/>
              <a:gd name="connsiteY0" fmla="*/ 482600 h 701621"/>
              <a:gd name="connsiteX1" fmla="*/ 243709 w 777109"/>
              <a:gd name="connsiteY1" fmla="*/ 393700 h 701621"/>
              <a:gd name="connsiteX2" fmla="*/ 307209 w 777109"/>
              <a:gd name="connsiteY2" fmla="*/ 342900 h 701621"/>
              <a:gd name="connsiteX3" fmla="*/ 345309 w 777109"/>
              <a:gd name="connsiteY3" fmla="*/ 292100 h 701621"/>
              <a:gd name="connsiteX4" fmla="*/ 383409 w 777109"/>
              <a:gd name="connsiteY4" fmla="*/ 254000 h 701621"/>
              <a:gd name="connsiteX5" fmla="*/ 408809 w 777109"/>
              <a:gd name="connsiteY5" fmla="*/ 215900 h 701621"/>
              <a:gd name="connsiteX6" fmla="*/ 446909 w 777109"/>
              <a:gd name="connsiteY6" fmla="*/ 203200 h 701621"/>
              <a:gd name="connsiteX7" fmla="*/ 358009 w 777109"/>
              <a:gd name="connsiteY7" fmla="*/ 203200 h 701621"/>
              <a:gd name="connsiteX8" fmla="*/ 396109 w 777109"/>
              <a:gd name="connsiteY8" fmla="*/ 190500 h 701621"/>
              <a:gd name="connsiteX9" fmla="*/ 459609 w 777109"/>
              <a:gd name="connsiteY9" fmla="*/ 152400 h 701621"/>
              <a:gd name="connsiteX10" fmla="*/ 586609 w 777109"/>
              <a:gd name="connsiteY10" fmla="*/ 88900 h 701621"/>
              <a:gd name="connsiteX11" fmla="*/ 637409 w 777109"/>
              <a:gd name="connsiteY11" fmla="*/ 63500 h 701621"/>
              <a:gd name="connsiteX12" fmla="*/ 688209 w 777109"/>
              <a:gd name="connsiteY12" fmla="*/ 50800 h 701621"/>
              <a:gd name="connsiteX13" fmla="*/ 726309 w 777109"/>
              <a:gd name="connsiteY13" fmla="*/ 25400 h 701621"/>
              <a:gd name="connsiteX14" fmla="*/ 777109 w 777109"/>
              <a:gd name="connsiteY14" fmla="*/ 0 h 701621"/>
              <a:gd name="connsiteX15" fmla="*/ 764409 w 777109"/>
              <a:gd name="connsiteY15" fmla="*/ 38100 h 701621"/>
              <a:gd name="connsiteX16" fmla="*/ 662809 w 777109"/>
              <a:gd name="connsiteY16" fmla="*/ 152400 h 701621"/>
              <a:gd name="connsiteX17" fmla="*/ 650109 w 777109"/>
              <a:gd name="connsiteY17" fmla="*/ 190500 h 701621"/>
              <a:gd name="connsiteX18" fmla="*/ 599309 w 777109"/>
              <a:gd name="connsiteY18" fmla="*/ 266700 h 701621"/>
              <a:gd name="connsiteX19" fmla="*/ 561209 w 777109"/>
              <a:gd name="connsiteY19" fmla="*/ 368300 h 701621"/>
              <a:gd name="connsiteX20" fmla="*/ 510409 w 777109"/>
              <a:gd name="connsiteY20" fmla="*/ 292100 h 701621"/>
              <a:gd name="connsiteX21" fmla="*/ 472309 w 777109"/>
              <a:gd name="connsiteY21" fmla="*/ 266700 h 701621"/>
              <a:gd name="connsiteX22" fmla="*/ 434209 w 777109"/>
              <a:gd name="connsiteY22" fmla="*/ 279400 h 701621"/>
              <a:gd name="connsiteX23" fmla="*/ 408809 w 777109"/>
              <a:gd name="connsiteY23" fmla="*/ 317500 h 701621"/>
              <a:gd name="connsiteX24" fmla="*/ 370709 w 777109"/>
              <a:gd name="connsiteY24" fmla="*/ 342900 h 701621"/>
              <a:gd name="connsiteX25" fmla="*/ 358009 w 777109"/>
              <a:gd name="connsiteY25" fmla="*/ 381000 h 701621"/>
              <a:gd name="connsiteX26" fmla="*/ 281809 w 777109"/>
              <a:gd name="connsiteY26" fmla="*/ 431800 h 701621"/>
              <a:gd name="connsiteX27" fmla="*/ 345309 w 777109"/>
              <a:gd name="connsiteY27" fmla="*/ 457200 h 701621"/>
              <a:gd name="connsiteX28" fmla="*/ 383409 w 777109"/>
              <a:gd name="connsiteY28" fmla="*/ 469900 h 701621"/>
              <a:gd name="connsiteX29" fmla="*/ 345309 w 777109"/>
              <a:gd name="connsiteY29" fmla="*/ 482600 h 701621"/>
              <a:gd name="connsiteX30" fmla="*/ 256409 w 777109"/>
              <a:gd name="connsiteY30" fmla="*/ 520700 h 701621"/>
              <a:gd name="connsiteX31" fmla="*/ 218309 w 777109"/>
              <a:gd name="connsiteY31" fmla="*/ 546100 h 701621"/>
              <a:gd name="connsiteX32" fmla="*/ 180209 w 777109"/>
              <a:gd name="connsiteY32" fmla="*/ 558800 h 701621"/>
              <a:gd name="connsiteX33" fmla="*/ 142109 w 777109"/>
              <a:gd name="connsiteY33" fmla="*/ 596900 h 701621"/>
              <a:gd name="connsiteX34" fmla="*/ 91309 w 777109"/>
              <a:gd name="connsiteY34" fmla="*/ 622300 h 701621"/>
              <a:gd name="connsiteX35" fmla="*/ 27809 w 777109"/>
              <a:gd name="connsiteY35" fmla="*/ 660400 h 701621"/>
              <a:gd name="connsiteX36" fmla="*/ 2409 w 777109"/>
              <a:gd name="connsiteY36" fmla="*/ 698500 h 701621"/>
              <a:gd name="connsiteX37" fmla="*/ 15109 w 777109"/>
              <a:gd name="connsiteY37" fmla="*/ 622300 h 701621"/>
              <a:gd name="connsiteX38" fmla="*/ 53209 w 777109"/>
              <a:gd name="connsiteY38" fmla="*/ 508000 h 701621"/>
              <a:gd name="connsiteX39" fmla="*/ 65909 w 777109"/>
              <a:gd name="connsiteY39" fmla="*/ 469900 h 701621"/>
              <a:gd name="connsiteX40" fmla="*/ 78609 w 777109"/>
              <a:gd name="connsiteY40" fmla="*/ 419100 h 701621"/>
              <a:gd name="connsiteX41" fmla="*/ 91309 w 777109"/>
              <a:gd name="connsiteY41" fmla="*/ 381000 h 701621"/>
              <a:gd name="connsiteX42" fmla="*/ 104009 w 777109"/>
              <a:gd name="connsiteY42" fmla="*/ 317500 h 701621"/>
              <a:gd name="connsiteX43" fmla="*/ 116709 w 777109"/>
              <a:gd name="connsiteY43" fmla="*/ 444500 h 70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77109" h="701621">
                <a:moveTo>
                  <a:pt x="167509" y="482600"/>
                </a:moveTo>
                <a:cubicBezTo>
                  <a:pt x="192909" y="452967"/>
                  <a:pt x="216111" y="421298"/>
                  <a:pt x="243709" y="393700"/>
                </a:cubicBezTo>
                <a:cubicBezTo>
                  <a:pt x="262876" y="374533"/>
                  <a:pt x="288042" y="362067"/>
                  <a:pt x="307209" y="342900"/>
                </a:cubicBezTo>
                <a:cubicBezTo>
                  <a:pt x="322176" y="327933"/>
                  <a:pt x="331534" y="308171"/>
                  <a:pt x="345309" y="292100"/>
                </a:cubicBezTo>
                <a:cubicBezTo>
                  <a:pt x="356998" y="278463"/>
                  <a:pt x="371911" y="267798"/>
                  <a:pt x="383409" y="254000"/>
                </a:cubicBezTo>
                <a:cubicBezTo>
                  <a:pt x="393180" y="242274"/>
                  <a:pt x="396890" y="225435"/>
                  <a:pt x="408809" y="215900"/>
                </a:cubicBezTo>
                <a:cubicBezTo>
                  <a:pt x="419262" y="207537"/>
                  <a:pt x="434209" y="207433"/>
                  <a:pt x="446909" y="203200"/>
                </a:cubicBezTo>
                <a:cubicBezTo>
                  <a:pt x="392250" y="184980"/>
                  <a:pt x="421796" y="187253"/>
                  <a:pt x="358009" y="203200"/>
                </a:cubicBezTo>
                <a:cubicBezTo>
                  <a:pt x="345022" y="206447"/>
                  <a:pt x="384630" y="197388"/>
                  <a:pt x="396109" y="190500"/>
                </a:cubicBezTo>
                <a:cubicBezTo>
                  <a:pt x="417276" y="177800"/>
                  <a:pt x="437829" y="164016"/>
                  <a:pt x="459609" y="152400"/>
                </a:cubicBezTo>
                <a:cubicBezTo>
                  <a:pt x="501371" y="130127"/>
                  <a:pt x="544276" y="110067"/>
                  <a:pt x="586609" y="88900"/>
                </a:cubicBezTo>
                <a:cubicBezTo>
                  <a:pt x="603542" y="80433"/>
                  <a:pt x="619042" y="68092"/>
                  <a:pt x="637409" y="63500"/>
                </a:cubicBezTo>
                <a:lnTo>
                  <a:pt x="688209" y="50800"/>
                </a:lnTo>
                <a:cubicBezTo>
                  <a:pt x="700909" y="42333"/>
                  <a:pt x="713057" y="32973"/>
                  <a:pt x="726309" y="25400"/>
                </a:cubicBezTo>
                <a:cubicBezTo>
                  <a:pt x="742747" y="16007"/>
                  <a:pt x="777109" y="0"/>
                  <a:pt x="777109" y="0"/>
                </a:cubicBezTo>
                <a:cubicBezTo>
                  <a:pt x="772876" y="12700"/>
                  <a:pt x="772628" y="27533"/>
                  <a:pt x="764409" y="38100"/>
                </a:cubicBezTo>
                <a:cubicBezTo>
                  <a:pt x="717287" y="98686"/>
                  <a:pt x="691193" y="95633"/>
                  <a:pt x="662809" y="152400"/>
                </a:cubicBezTo>
                <a:cubicBezTo>
                  <a:pt x="656822" y="164374"/>
                  <a:pt x="656610" y="178798"/>
                  <a:pt x="650109" y="190500"/>
                </a:cubicBezTo>
                <a:cubicBezTo>
                  <a:pt x="635284" y="217185"/>
                  <a:pt x="599309" y="266700"/>
                  <a:pt x="599309" y="266700"/>
                </a:cubicBezTo>
                <a:cubicBezTo>
                  <a:pt x="598502" y="269928"/>
                  <a:pt x="576535" y="373409"/>
                  <a:pt x="561209" y="368300"/>
                </a:cubicBezTo>
                <a:cubicBezTo>
                  <a:pt x="532249" y="358647"/>
                  <a:pt x="527342" y="317500"/>
                  <a:pt x="510409" y="292100"/>
                </a:cubicBezTo>
                <a:cubicBezTo>
                  <a:pt x="501942" y="279400"/>
                  <a:pt x="485009" y="275167"/>
                  <a:pt x="472309" y="266700"/>
                </a:cubicBezTo>
                <a:cubicBezTo>
                  <a:pt x="459609" y="270933"/>
                  <a:pt x="444662" y="271037"/>
                  <a:pt x="434209" y="279400"/>
                </a:cubicBezTo>
                <a:cubicBezTo>
                  <a:pt x="422290" y="288935"/>
                  <a:pt x="419602" y="306707"/>
                  <a:pt x="408809" y="317500"/>
                </a:cubicBezTo>
                <a:cubicBezTo>
                  <a:pt x="398016" y="328293"/>
                  <a:pt x="383409" y="334433"/>
                  <a:pt x="370709" y="342900"/>
                </a:cubicBezTo>
                <a:cubicBezTo>
                  <a:pt x="366476" y="355600"/>
                  <a:pt x="367475" y="371534"/>
                  <a:pt x="358009" y="381000"/>
                </a:cubicBezTo>
                <a:cubicBezTo>
                  <a:pt x="336423" y="402586"/>
                  <a:pt x="281809" y="431800"/>
                  <a:pt x="281809" y="431800"/>
                </a:cubicBezTo>
                <a:cubicBezTo>
                  <a:pt x="258384" y="502075"/>
                  <a:pt x="260871" y="457200"/>
                  <a:pt x="345309" y="457200"/>
                </a:cubicBezTo>
                <a:cubicBezTo>
                  <a:pt x="358696" y="457200"/>
                  <a:pt x="370709" y="465667"/>
                  <a:pt x="383409" y="469900"/>
                </a:cubicBezTo>
                <a:cubicBezTo>
                  <a:pt x="370709" y="474133"/>
                  <a:pt x="357614" y="477327"/>
                  <a:pt x="345309" y="482600"/>
                </a:cubicBezTo>
                <a:cubicBezTo>
                  <a:pt x="235455" y="529680"/>
                  <a:pt x="345760" y="490916"/>
                  <a:pt x="256409" y="520700"/>
                </a:cubicBezTo>
                <a:cubicBezTo>
                  <a:pt x="243709" y="529167"/>
                  <a:pt x="231961" y="539274"/>
                  <a:pt x="218309" y="546100"/>
                </a:cubicBezTo>
                <a:cubicBezTo>
                  <a:pt x="206335" y="552087"/>
                  <a:pt x="191348" y="551374"/>
                  <a:pt x="180209" y="558800"/>
                </a:cubicBezTo>
                <a:cubicBezTo>
                  <a:pt x="165265" y="568763"/>
                  <a:pt x="156724" y="586461"/>
                  <a:pt x="142109" y="596900"/>
                </a:cubicBezTo>
                <a:cubicBezTo>
                  <a:pt x="126703" y="607904"/>
                  <a:pt x="107859" y="613106"/>
                  <a:pt x="91309" y="622300"/>
                </a:cubicBezTo>
                <a:cubicBezTo>
                  <a:pt x="69731" y="634288"/>
                  <a:pt x="48976" y="647700"/>
                  <a:pt x="27809" y="660400"/>
                </a:cubicBezTo>
                <a:cubicBezTo>
                  <a:pt x="19342" y="673100"/>
                  <a:pt x="7236" y="712980"/>
                  <a:pt x="2409" y="698500"/>
                </a:cubicBezTo>
                <a:cubicBezTo>
                  <a:pt x="-5734" y="674071"/>
                  <a:pt x="8864" y="647282"/>
                  <a:pt x="15109" y="622300"/>
                </a:cubicBezTo>
                <a:lnTo>
                  <a:pt x="53209" y="508000"/>
                </a:lnTo>
                <a:cubicBezTo>
                  <a:pt x="57442" y="495300"/>
                  <a:pt x="62662" y="482887"/>
                  <a:pt x="65909" y="469900"/>
                </a:cubicBezTo>
                <a:cubicBezTo>
                  <a:pt x="70142" y="452967"/>
                  <a:pt x="73814" y="435883"/>
                  <a:pt x="78609" y="419100"/>
                </a:cubicBezTo>
                <a:cubicBezTo>
                  <a:pt x="82287" y="406228"/>
                  <a:pt x="88062" y="393987"/>
                  <a:pt x="91309" y="381000"/>
                </a:cubicBezTo>
                <a:cubicBezTo>
                  <a:pt x="96544" y="360059"/>
                  <a:pt x="99776" y="338667"/>
                  <a:pt x="104009" y="317500"/>
                </a:cubicBezTo>
                <a:cubicBezTo>
                  <a:pt x="126080" y="383713"/>
                  <a:pt x="116709" y="342213"/>
                  <a:pt x="116709" y="4445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6444207" y="2856103"/>
            <a:ext cx="245435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3399"/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Prendre en compte les effets d’attraction externe</a:t>
            </a:r>
            <a:endParaRPr lang="fr-FR" sz="1400" b="1" dirty="0">
              <a:solidFill>
                <a:srgbClr val="003399"/>
              </a:solidFill>
              <a:latin typeface="Cambria" panose="02040503050406030204" pitchFamily="18" charset="0"/>
              <a:cs typeface="Aharoni" panose="02010803020104030203" pitchFamily="2" charset="-79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6012160" y="3789040"/>
            <a:ext cx="288718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/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Redistribuer la croissance démographique :</a:t>
            </a:r>
            <a:endParaRPr lang="fr-FR" sz="1400" b="1" dirty="0">
              <a:solidFill>
                <a:schemeClr val="tx1"/>
              </a:solidFill>
              <a:latin typeface="Cambria" panose="02040503050406030204" pitchFamily="18" charset="0"/>
              <a:cs typeface="Aharoni" panose="02010803020104030203" pitchFamily="2" charset="-79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084168" y="4398409"/>
            <a:ext cx="2533028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TCAM freiné au regard de celui observé sur la période 1990-2010</a:t>
            </a:r>
            <a:endParaRPr lang="fr-FR" sz="11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6084168" y="4942329"/>
            <a:ext cx="2533028" cy="430887"/>
          </a:xfrm>
          <a:prstGeom prst="rect">
            <a:avLst/>
          </a:prstGeom>
          <a:solidFill>
            <a:srgbClr val="FFCC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FF0000"/>
                </a:solidFill>
                <a:latin typeface="Cambria" panose="02040503050406030204" pitchFamily="18" charset="0"/>
              </a:defRPr>
            </a:lvl1pPr>
          </a:lstStyle>
          <a:p>
            <a:pPr algn="l"/>
            <a:r>
              <a:rPr lang="fr-FR" sz="1100" dirty="0"/>
              <a:t>TCAM augmenté au regard de celui observé sur la période </a:t>
            </a:r>
            <a:r>
              <a:rPr lang="fr-FR" sz="1100" dirty="0" smtClean="0"/>
              <a:t>1990-2010</a:t>
            </a:r>
            <a:endParaRPr lang="fr-FR" sz="1100" dirty="0"/>
          </a:p>
        </p:txBody>
      </p:sp>
      <p:sp>
        <p:nvSpPr>
          <p:cNvPr id="46" name="ZoneTexte 45"/>
          <p:cNvSpPr txBox="1"/>
          <p:nvPr/>
        </p:nvSpPr>
        <p:spPr>
          <a:xfrm>
            <a:off x="6084168" y="5517232"/>
            <a:ext cx="2533028" cy="430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FF0000"/>
                </a:solidFill>
                <a:latin typeface="Cambria" panose="02040503050406030204" pitchFamily="18" charset="0"/>
              </a:defRPr>
            </a:lvl1pPr>
          </a:lstStyle>
          <a:p>
            <a:pPr algn="l"/>
            <a:r>
              <a:rPr lang="fr-FR" sz="1100" dirty="0"/>
              <a:t>TCAM </a:t>
            </a:r>
            <a:r>
              <a:rPr lang="fr-FR" sz="1100" dirty="0" smtClean="0"/>
              <a:t>maintenu au </a:t>
            </a:r>
            <a:r>
              <a:rPr lang="fr-FR" sz="1100" dirty="0"/>
              <a:t>regard de celui observé sur la période </a:t>
            </a:r>
            <a:r>
              <a:rPr lang="fr-FR" sz="1100" dirty="0" smtClean="0"/>
              <a:t>1990-2010</a:t>
            </a:r>
            <a:endParaRPr lang="fr-FR" sz="1100" dirty="0"/>
          </a:p>
        </p:txBody>
      </p:sp>
      <p:sp>
        <p:nvSpPr>
          <p:cNvPr id="47" name="ZoneTexte 46"/>
          <p:cNvSpPr txBox="1"/>
          <p:nvPr/>
        </p:nvSpPr>
        <p:spPr>
          <a:xfrm>
            <a:off x="6084168" y="6093296"/>
            <a:ext cx="3275856" cy="26161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FF0000"/>
                </a:solidFill>
                <a:latin typeface="Cambria" panose="02040503050406030204" pitchFamily="18" charset="0"/>
              </a:defRPr>
            </a:lvl1pPr>
          </a:lstStyle>
          <a:p>
            <a:pPr algn="l"/>
            <a:r>
              <a:rPr lang="fr-FR" sz="1100" dirty="0" smtClean="0"/>
              <a:t>Nombre indicatif d’habitants supplémentaires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1655487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Adapter la production des logements </a:t>
            </a:r>
            <a:r>
              <a:rPr lang="fr-FR" dirty="0"/>
              <a:t>à la croissance </a:t>
            </a:r>
            <a:r>
              <a:rPr lang="fr-FR" dirty="0" smtClean="0"/>
              <a:t>démographique à l’horizon 2035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93304" y="980728"/>
            <a:ext cx="8280920" cy="5328592"/>
          </a:xfrm>
        </p:spPr>
        <p:txBody>
          <a:bodyPr/>
          <a:lstStyle/>
          <a:p>
            <a:r>
              <a:rPr lang="fr-FR" sz="1600" dirty="0" smtClean="0"/>
              <a:t>Produire 7500  résidences principales (RP) supplémentaires entre 2017 et 2035 à </a:t>
            </a:r>
            <a:r>
              <a:rPr lang="fr-FR" sz="1600" dirty="0"/>
              <a:t>l’échelle du territoire du </a:t>
            </a:r>
            <a:r>
              <a:rPr lang="fr-FR" sz="1600" dirty="0" err="1" smtClean="0"/>
              <a:t>SCoT</a:t>
            </a:r>
            <a:r>
              <a:rPr lang="fr-FR" sz="1600" dirty="0" smtClean="0"/>
              <a:t> (10500 logements en intégrant les résidences secondaires)</a:t>
            </a:r>
          </a:p>
          <a:p>
            <a:pPr lvl="1"/>
            <a:r>
              <a:rPr lang="fr-FR" sz="1400" dirty="0" smtClean="0"/>
              <a:t>Intégrer dans le calcul de la production de logements :</a:t>
            </a:r>
          </a:p>
          <a:p>
            <a:pPr lvl="2"/>
            <a:r>
              <a:rPr lang="fr-FR" sz="1200" dirty="0"/>
              <a:t>L</a:t>
            </a:r>
            <a:r>
              <a:rPr lang="fr-FR" sz="1200" dirty="0" smtClean="0"/>
              <a:t>e potentiel de réinvestissement du parc vacant</a:t>
            </a:r>
          </a:p>
          <a:p>
            <a:pPr lvl="2"/>
            <a:r>
              <a:rPr lang="fr-FR" sz="1200" dirty="0" smtClean="0"/>
              <a:t>Le potentiel de densification du tissu urbain existant</a:t>
            </a:r>
          </a:p>
          <a:p>
            <a:pPr lvl="1"/>
            <a:r>
              <a:rPr lang="fr-FR" sz="1400" dirty="0" smtClean="0"/>
              <a:t>Maîtriser </a:t>
            </a:r>
            <a:r>
              <a:rPr lang="fr-FR" sz="1400" dirty="0"/>
              <a:t>le </a:t>
            </a:r>
            <a:r>
              <a:rPr lang="fr-FR" sz="1400" dirty="0" smtClean="0"/>
              <a:t>rythme annuel moyen de production de logements </a:t>
            </a:r>
            <a:r>
              <a:rPr lang="fr-FR" sz="1400" dirty="0"/>
              <a:t>à hauteur de + </a:t>
            </a:r>
            <a:r>
              <a:rPr lang="fr-FR" sz="1400" dirty="0" smtClean="0"/>
              <a:t>580 </a:t>
            </a:r>
            <a:r>
              <a:rPr lang="fr-FR" sz="1400" dirty="0" err="1" smtClean="0"/>
              <a:t>logts</a:t>
            </a:r>
            <a:r>
              <a:rPr lang="fr-FR" sz="1400" dirty="0" smtClean="0"/>
              <a:t> </a:t>
            </a:r>
            <a:r>
              <a:rPr lang="fr-FR" sz="1400" dirty="0"/>
              <a:t>/ an</a:t>
            </a:r>
          </a:p>
          <a:p>
            <a:pPr lvl="1"/>
            <a:r>
              <a:rPr lang="fr-FR" sz="1400" dirty="0" smtClean="0"/>
              <a:t>Accueillir la moitié de cette production supplémentaire à l’horizon 2026 (environ 5200 unités)</a:t>
            </a:r>
          </a:p>
          <a:p>
            <a:pPr>
              <a:spcBef>
                <a:spcPts val="1800"/>
              </a:spcBef>
            </a:pPr>
            <a:r>
              <a:rPr lang="fr-FR" sz="1600" dirty="0" smtClean="0"/>
              <a:t>Diversifier la production de logements pour répondre aux besoins des populations</a:t>
            </a:r>
            <a:endParaRPr lang="fr-FR" sz="1600" dirty="0"/>
          </a:p>
          <a:p>
            <a:pPr lvl="1"/>
            <a:r>
              <a:rPr lang="fr-FR" sz="1400" dirty="0" smtClean="0"/>
              <a:t>Evaluer et programmer la production de T2/T3 sur les polarités équipées (Mimizan, Biscarrosse, Parentis-en-Born, Ychoux et Sanguinet)</a:t>
            </a:r>
          </a:p>
          <a:p>
            <a:pPr lvl="1"/>
            <a:r>
              <a:rPr lang="fr-FR" sz="1400" dirty="0" smtClean="0"/>
              <a:t>Renforcer l’offre en locatif sur les communes périurbaines (</a:t>
            </a:r>
            <a:r>
              <a:rPr lang="fr-FR" sz="1400" dirty="0" err="1" smtClean="0"/>
              <a:t>Gastes</a:t>
            </a:r>
            <a:r>
              <a:rPr lang="fr-FR" sz="1400" dirty="0" smtClean="0"/>
              <a:t>, Sainte-Eulalie-en-Born, </a:t>
            </a:r>
            <a:r>
              <a:rPr lang="fr-FR" sz="1400" dirty="0" err="1" smtClean="0"/>
              <a:t>Pontenx</a:t>
            </a:r>
            <a:r>
              <a:rPr lang="fr-FR" sz="1400" dirty="0" smtClean="0"/>
              <a:t>-les-Forges et Aureilhan)</a:t>
            </a:r>
            <a:endParaRPr lang="fr-FR" sz="1400" dirty="0"/>
          </a:p>
          <a:p>
            <a:pPr>
              <a:spcBef>
                <a:spcPts val="1800"/>
              </a:spcBef>
            </a:pPr>
            <a:r>
              <a:rPr lang="fr-FR" sz="1600" dirty="0"/>
              <a:t>Revoir en conséquence : la </a:t>
            </a:r>
            <a:r>
              <a:rPr lang="fr-FR" sz="1600" dirty="0" smtClean="0"/>
              <a:t>politique </a:t>
            </a:r>
            <a:r>
              <a:rPr lang="fr-FR" sz="1600" dirty="0"/>
              <a:t>d’équipements, la politique de </a:t>
            </a:r>
            <a:r>
              <a:rPr lang="fr-FR" sz="1600" dirty="0" smtClean="0"/>
              <a:t>déplacements </a:t>
            </a:r>
            <a:r>
              <a:rPr lang="fr-FR" sz="1600" dirty="0"/>
              <a:t>et la politique foncière</a:t>
            </a:r>
            <a:br>
              <a:rPr lang="fr-FR" sz="1600" dirty="0"/>
            </a:br>
            <a:r>
              <a:rPr lang="fr-FR" sz="1600" b="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Fiches-orientations </a:t>
            </a:r>
            <a:r>
              <a:rPr lang="fr-FR" sz="1600" b="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spécifiques</a:t>
            </a:r>
          </a:p>
          <a:p>
            <a:pPr>
              <a:spcBef>
                <a:spcPts val="1800"/>
              </a:spcBef>
            </a:pPr>
            <a:r>
              <a:rPr lang="fr-FR" sz="1600" dirty="0" smtClean="0"/>
              <a:t>Encadrer le développement résidentiel des communes littorales (Loi Littoral)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b="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Fiches-orientations </a:t>
            </a:r>
            <a:r>
              <a:rPr lang="fr-FR" sz="1600" b="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spécifiques</a:t>
            </a:r>
          </a:p>
          <a:p>
            <a:pPr>
              <a:spcBef>
                <a:spcPts val="1800"/>
              </a:spcBef>
            </a:pPr>
            <a:r>
              <a:rPr lang="fr-FR" sz="1600" dirty="0">
                <a:sym typeface="Wingdings" panose="05000000000000000000" pitchFamily="2" charset="2"/>
              </a:rPr>
              <a:t>Définir les zones de développement </a:t>
            </a:r>
            <a:r>
              <a:rPr lang="fr-FR" sz="1600" dirty="0" smtClean="0">
                <a:sym typeface="Wingdings" panose="05000000000000000000" pitchFamily="2" charset="2"/>
              </a:rPr>
              <a:t>urbain à </a:t>
            </a:r>
            <a:r>
              <a:rPr lang="fr-FR" sz="1600" dirty="0">
                <a:sym typeface="Wingdings" panose="05000000000000000000" pitchFamily="2" charset="2"/>
              </a:rPr>
              <a:t>partir de la Trame Verte et </a:t>
            </a:r>
            <a:r>
              <a:rPr lang="fr-FR" sz="1600" dirty="0" smtClean="0">
                <a:sym typeface="Wingdings" panose="05000000000000000000" pitchFamily="2" charset="2"/>
              </a:rPr>
              <a:t>Bleue</a:t>
            </a:r>
            <a:br>
              <a:rPr lang="fr-FR" sz="1600" dirty="0" smtClean="0">
                <a:sym typeface="Wingdings" panose="05000000000000000000" pitchFamily="2" charset="2"/>
              </a:rPr>
            </a:br>
            <a:r>
              <a:rPr lang="fr-FR" sz="1600" b="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Fiches-orientations </a:t>
            </a:r>
            <a:r>
              <a:rPr lang="fr-FR" sz="1600" b="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spécifiques</a:t>
            </a:r>
            <a:endParaRPr lang="fr-FR" sz="1600" dirty="0">
              <a:sym typeface="Wingdings" panose="05000000000000000000" pitchFamily="2" charset="2"/>
            </a:endParaRPr>
          </a:p>
          <a:p>
            <a:endParaRPr lang="fr-FR" sz="1600" b="0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endParaRPr lang="fr-FR" sz="1600" b="0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1600" b="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Voir carte associée (page suivante), qui </a:t>
            </a:r>
            <a:r>
              <a:rPr lang="fr-FR" sz="1600" b="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territorialise les </a:t>
            </a:r>
            <a:r>
              <a:rPr lang="fr-FR" sz="1600" b="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intentions</a:t>
            </a:r>
            <a:endParaRPr lang="fr-FR" sz="1600" dirty="0"/>
          </a:p>
          <a:p>
            <a:pPr lvl="1"/>
            <a:endParaRPr lang="fr-FR" sz="1400" dirty="0"/>
          </a:p>
        </p:txBody>
      </p:sp>
      <p:sp>
        <p:nvSpPr>
          <p:cNvPr id="9" name="Rectangle 8"/>
          <p:cNvSpPr/>
          <p:nvPr/>
        </p:nvSpPr>
        <p:spPr>
          <a:xfrm>
            <a:off x="8604448" y="116632"/>
            <a:ext cx="539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fr-FR" sz="2000" dirty="0" smtClean="0">
                <a:solidFill>
                  <a:schemeClr val="bg1"/>
                </a:solidFill>
                <a:latin typeface="Forte"/>
                <a:ea typeface="Cambria"/>
                <a:cs typeface="Times New Roman"/>
              </a:rPr>
              <a:t>2</a:t>
            </a:r>
            <a:endParaRPr lang="fr-FR" sz="1050" dirty="0">
              <a:solidFill>
                <a:schemeClr val="bg1"/>
              </a:solidFill>
              <a:latin typeface="Cambria"/>
              <a:ea typeface="Cambri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2579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28" y="491886"/>
            <a:ext cx="8736160" cy="6177474"/>
          </a:xfrm>
          <a:prstGeom prst="rect">
            <a:avLst/>
          </a:prstGeom>
        </p:spPr>
      </p:pic>
      <p:sp>
        <p:nvSpPr>
          <p:cNvPr id="48" name="Forme libre 47"/>
          <p:cNvSpPr/>
          <p:nvPr/>
        </p:nvSpPr>
        <p:spPr>
          <a:xfrm>
            <a:off x="1673352" y="2834640"/>
            <a:ext cx="2020824" cy="1817235"/>
          </a:xfrm>
          <a:custGeom>
            <a:avLst/>
            <a:gdLst>
              <a:gd name="connsiteX0" fmla="*/ 128016 w 2020824"/>
              <a:gd name="connsiteY0" fmla="*/ 36576 h 1627632"/>
              <a:gd name="connsiteX1" fmla="*/ 288036 w 2020824"/>
              <a:gd name="connsiteY1" fmla="*/ 4572 h 1627632"/>
              <a:gd name="connsiteX2" fmla="*/ 749808 w 2020824"/>
              <a:gd name="connsiteY2" fmla="*/ 0 h 1627632"/>
              <a:gd name="connsiteX3" fmla="*/ 1325880 w 2020824"/>
              <a:gd name="connsiteY3" fmla="*/ 132588 h 1627632"/>
              <a:gd name="connsiteX4" fmla="*/ 1348740 w 2020824"/>
              <a:gd name="connsiteY4" fmla="*/ 219456 h 1627632"/>
              <a:gd name="connsiteX5" fmla="*/ 1312164 w 2020824"/>
              <a:gd name="connsiteY5" fmla="*/ 269748 h 1627632"/>
              <a:gd name="connsiteX6" fmla="*/ 1188720 w 2020824"/>
              <a:gd name="connsiteY6" fmla="*/ 676656 h 1627632"/>
              <a:gd name="connsiteX7" fmla="*/ 1431036 w 2020824"/>
              <a:gd name="connsiteY7" fmla="*/ 644652 h 1627632"/>
              <a:gd name="connsiteX8" fmla="*/ 1650492 w 2020824"/>
              <a:gd name="connsiteY8" fmla="*/ 342900 h 1627632"/>
              <a:gd name="connsiteX9" fmla="*/ 1828800 w 2020824"/>
              <a:gd name="connsiteY9" fmla="*/ 416052 h 1627632"/>
              <a:gd name="connsiteX10" fmla="*/ 1938528 w 2020824"/>
              <a:gd name="connsiteY10" fmla="*/ 553212 h 1627632"/>
              <a:gd name="connsiteX11" fmla="*/ 2020824 w 2020824"/>
              <a:gd name="connsiteY11" fmla="*/ 676656 h 1627632"/>
              <a:gd name="connsiteX12" fmla="*/ 2020824 w 2020824"/>
              <a:gd name="connsiteY12" fmla="*/ 864108 h 1627632"/>
              <a:gd name="connsiteX13" fmla="*/ 1965960 w 2020824"/>
              <a:gd name="connsiteY13" fmla="*/ 1161288 h 1627632"/>
              <a:gd name="connsiteX14" fmla="*/ 1938528 w 2020824"/>
              <a:gd name="connsiteY14" fmla="*/ 1284732 h 1627632"/>
              <a:gd name="connsiteX15" fmla="*/ 1865376 w 2020824"/>
              <a:gd name="connsiteY15" fmla="*/ 1463040 h 1627632"/>
              <a:gd name="connsiteX16" fmla="*/ 1664208 w 2020824"/>
              <a:gd name="connsiteY16" fmla="*/ 1453896 h 1627632"/>
              <a:gd name="connsiteX17" fmla="*/ 1572768 w 2020824"/>
              <a:gd name="connsiteY17" fmla="*/ 1485900 h 1627632"/>
              <a:gd name="connsiteX18" fmla="*/ 1495044 w 2020824"/>
              <a:gd name="connsiteY18" fmla="*/ 1627632 h 1627632"/>
              <a:gd name="connsiteX19" fmla="*/ 1303020 w 2020824"/>
              <a:gd name="connsiteY19" fmla="*/ 1609344 h 1627632"/>
              <a:gd name="connsiteX20" fmla="*/ 1321308 w 2020824"/>
              <a:gd name="connsiteY20" fmla="*/ 1531620 h 1627632"/>
              <a:gd name="connsiteX21" fmla="*/ 1280160 w 2020824"/>
              <a:gd name="connsiteY21" fmla="*/ 1444752 h 1627632"/>
              <a:gd name="connsiteX22" fmla="*/ 1220724 w 2020824"/>
              <a:gd name="connsiteY22" fmla="*/ 1380744 h 1627632"/>
              <a:gd name="connsiteX23" fmla="*/ 1143000 w 2020824"/>
              <a:gd name="connsiteY23" fmla="*/ 1312164 h 1627632"/>
              <a:gd name="connsiteX24" fmla="*/ 1037844 w 2020824"/>
              <a:gd name="connsiteY24" fmla="*/ 1325880 h 1627632"/>
              <a:gd name="connsiteX25" fmla="*/ 804672 w 2020824"/>
              <a:gd name="connsiteY25" fmla="*/ 1389888 h 1627632"/>
              <a:gd name="connsiteX26" fmla="*/ 676656 w 2020824"/>
              <a:gd name="connsiteY26" fmla="*/ 1417320 h 1627632"/>
              <a:gd name="connsiteX27" fmla="*/ 571500 w 2020824"/>
              <a:gd name="connsiteY27" fmla="*/ 1467612 h 1627632"/>
              <a:gd name="connsiteX28" fmla="*/ 493776 w 2020824"/>
              <a:gd name="connsiteY28" fmla="*/ 1421892 h 1627632"/>
              <a:gd name="connsiteX29" fmla="*/ 640080 w 2020824"/>
              <a:gd name="connsiteY29" fmla="*/ 1197864 h 1627632"/>
              <a:gd name="connsiteX30" fmla="*/ 0 w 2020824"/>
              <a:gd name="connsiteY30" fmla="*/ 736092 h 1627632"/>
              <a:gd name="connsiteX31" fmla="*/ 13716 w 2020824"/>
              <a:gd name="connsiteY31" fmla="*/ 548640 h 1627632"/>
              <a:gd name="connsiteX32" fmla="*/ 50292 w 2020824"/>
              <a:gd name="connsiteY32" fmla="*/ 416052 h 1627632"/>
              <a:gd name="connsiteX33" fmla="*/ 73152 w 2020824"/>
              <a:gd name="connsiteY33" fmla="*/ 274320 h 1627632"/>
              <a:gd name="connsiteX34" fmla="*/ 77724 w 2020824"/>
              <a:gd name="connsiteY34" fmla="*/ 146304 h 1627632"/>
              <a:gd name="connsiteX35" fmla="*/ 128016 w 2020824"/>
              <a:gd name="connsiteY35" fmla="*/ 36576 h 1627632"/>
              <a:gd name="connsiteX0" fmla="*/ 128016 w 2020824"/>
              <a:gd name="connsiteY0" fmla="*/ 36576 h 1627632"/>
              <a:gd name="connsiteX1" fmla="*/ 288036 w 2020824"/>
              <a:gd name="connsiteY1" fmla="*/ 4572 h 1627632"/>
              <a:gd name="connsiteX2" fmla="*/ 749808 w 2020824"/>
              <a:gd name="connsiteY2" fmla="*/ 0 h 1627632"/>
              <a:gd name="connsiteX3" fmla="*/ 1325880 w 2020824"/>
              <a:gd name="connsiteY3" fmla="*/ 132588 h 1627632"/>
              <a:gd name="connsiteX4" fmla="*/ 1348740 w 2020824"/>
              <a:gd name="connsiteY4" fmla="*/ 219456 h 1627632"/>
              <a:gd name="connsiteX5" fmla="*/ 1312164 w 2020824"/>
              <a:gd name="connsiteY5" fmla="*/ 269748 h 1627632"/>
              <a:gd name="connsiteX6" fmla="*/ 1188720 w 2020824"/>
              <a:gd name="connsiteY6" fmla="*/ 676656 h 1627632"/>
              <a:gd name="connsiteX7" fmla="*/ 1431036 w 2020824"/>
              <a:gd name="connsiteY7" fmla="*/ 644652 h 1627632"/>
              <a:gd name="connsiteX8" fmla="*/ 1650492 w 2020824"/>
              <a:gd name="connsiteY8" fmla="*/ 342900 h 1627632"/>
              <a:gd name="connsiteX9" fmla="*/ 1828800 w 2020824"/>
              <a:gd name="connsiteY9" fmla="*/ 416052 h 1627632"/>
              <a:gd name="connsiteX10" fmla="*/ 1938528 w 2020824"/>
              <a:gd name="connsiteY10" fmla="*/ 553212 h 1627632"/>
              <a:gd name="connsiteX11" fmla="*/ 2020824 w 2020824"/>
              <a:gd name="connsiteY11" fmla="*/ 676656 h 1627632"/>
              <a:gd name="connsiteX12" fmla="*/ 2020824 w 2020824"/>
              <a:gd name="connsiteY12" fmla="*/ 864108 h 1627632"/>
              <a:gd name="connsiteX13" fmla="*/ 1965960 w 2020824"/>
              <a:gd name="connsiteY13" fmla="*/ 1161288 h 1627632"/>
              <a:gd name="connsiteX14" fmla="*/ 1938528 w 2020824"/>
              <a:gd name="connsiteY14" fmla="*/ 1284732 h 1627632"/>
              <a:gd name="connsiteX15" fmla="*/ 1865376 w 2020824"/>
              <a:gd name="connsiteY15" fmla="*/ 1463040 h 1627632"/>
              <a:gd name="connsiteX16" fmla="*/ 1664208 w 2020824"/>
              <a:gd name="connsiteY16" fmla="*/ 1453896 h 1627632"/>
              <a:gd name="connsiteX17" fmla="*/ 1572768 w 2020824"/>
              <a:gd name="connsiteY17" fmla="*/ 1485900 h 1627632"/>
              <a:gd name="connsiteX18" fmla="*/ 1495044 w 2020824"/>
              <a:gd name="connsiteY18" fmla="*/ 1627632 h 1627632"/>
              <a:gd name="connsiteX19" fmla="*/ 1303020 w 2020824"/>
              <a:gd name="connsiteY19" fmla="*/ 1609344 h 1627632"/>
              <a:gd name="connsiteX20" fmla="*/ 1321308 w 2020824"/>
              <a:gd name="connsiteY20" fmla="*/ 1531620 h 1627632"/>
              <a:gd name="connsiteX21" fmla="*/ 1280160 w 2020824"/>
              <a:gd name="connsiteY21" fmla="*/ 1444752 h 1627632"/>
              <a:gd name="connsiteX22" fmla="*/ 1220724 w 2020824"/>
              <a:gd name="connsiteY22" fmla="*/ 1380744 h 1627632"/>
              <a:gd name="connsiteX23" fmla="*/ 1143000 w 2020824"/>
              <a:gd name="connsiteY23" fmla="*/ 1312164 h 1627632"/>
              <a:gd name="connsiteX24" fmla="*/ 1037844 w 2020824"/>
              <a:gd name="connsiteY24" fmla="*/ 1325880 h 1627632"/>
              <a:gd name="connsiteX25" fmla="*/ 925695 w 2020824"/>
              <a:gd name="connsiteY25" fmla="*/ 1470571 h 1627632"/>
              <a:gd name="connsiteX26" fmla="*/ 676656 w 2020824"/>
              <a:gd name="connsiteY26" fmla="*/ 1417320 h 1627632"/>
              <a:gd name="connsiteX27" fmla="*/ 571500 w 2020824"/>
              <a:gd name="connsiteY27" fmla="*/ 1467612 h 1627632"/>
              <a:gd name="connsiteX28" fmla="*/ 493776 w 2020824"/>
              <a:gd name="connsiteY28" fmla="*/ 1421892 h 1627632"/>
              <a:gd name="connsiteX29" fmla="*/ 640080 w 2020824"/>
              <a:gd name="connsiteY29" fmla="*/ 1197864 h 1627632"/>
              <a:gd name="connsiteX30" fmla="*/ 0 w 2020824"/>
              <a:gd name="connsiteY30" fmla="*/ 736092 h 1627632"/>
              <a:gd name="connsiteX31" fmla="*/ 13716 w 2020824"/>
              <a:gd name="connsiteY31" fmla="*/ 548640 h 1627632"/>
              <a:gd name="connsiteX32" fmla="*/ 50292 w 2020824"/>
              <a:gd name="connsiteY32" fmla="*/ 416052 h 1627632"/>
              <a:gd name="connsiteX33" fmla="*/ 73152 w 2020824"/>
              <a:gd name="connsiteY33" fmla="*/ 274320 h 1627632"/>
              <a:gd name="connsiteX34" fmla="*/ 77724 w 2020824"/>
              <a:gd name="connsiteY34" fmla="*/ 146304 h 1627632"/>
              <a:gd name="connsiteX35" fmla="*/ 128016 w 2020824"/>
              <a:gd name="connsiteY35" fmla="*/ 36576 h 1627632"/>
              <a:gd name="connsiteX0" fmla="*/ 128016 w 2020824"/>
              <a:gd name="connsiteY0" fmla="*/ 36576 h 1686261"/>
              <a:gd name="connsiteX1" fmla="*/ 288036 w 2020824"/>
              <a:gd name="connsiteY1" fmla="*/ 4572 h 1686261"/>
              <a:gd name="connsiteX2" fmla="*/ 749808 w 2020824"/>
              <a:gd name="connsiteY2" fmla="*/ 0 h 1686261"/>
              <a:gd name="connsiteX3" fmla="*/ 1325880 w 2020824"/>
              <a:gd name="connsiteY3" fmla="*/ 132588 h 1686261"/>
              <a:gd name="connsiteX4" fmla="*/ 1348740 w 2020824"/>
              <a:gd name="connsiteY4" fmla="*/ 219456 h 1686261"/>
              <a:gd name="connsiteX5" fmla="*/ 1312164 w 2020824"/>
              <a:gd name="connsiteY5" fmla="*/ 269748 h 1686261"/>
              <a:gd name="connsiteX6" fmla="*/ 1188720 w 2020824"/>
              <a:gd name="connsiteY6" fmla="*/ 676656 h 1686261"/>
              <a:gd name="connsiteX7" fmla="*/ 1431036 w 2020824"/>
              <a:gd name="connsiteY7" fmla="*/ 644652 h 1686261"/>
              <a:gd name="connsiteX8" fmla="*/ 1650492 w 2020824"/>
              <a:gd name="connsiteY8" fmla="*/ 342900 h 1686261"/>
              <a:gd name="connsiteX9" fmla="*/ 1828800 w 2020824"/>
              <a:gd name="connsiteY9" fmla="*/ 416052 h 1686261"/>
              <a:gd name="connsiteX10" fmla="*/ 1938528 w 2020824"/>
              <a:gd name="connsiteY10" fmla="*/ 553212 h 1686261"/>
              <a:gd name="connsiteX11" fmla="*/ 2020824 w 2020824"/>
              <a:gd name="connsiteY11" fmla="*/ 676656 h 1686261"/>
              <a:gd name="connsiteX12" fmla="*/ 2020824 w 2020824"/>
              <a:gd name="connsiteY12" fmla="*/ 864108 h 1686261"/>
              <a:gd name="connsiteX13" fmla="*/ 1965960 w 2020824"/>
              <a:gd name="connsiteY13" fmla="*/ 1161288 h 1686261"/>
              <a:gd name="connsiteX14" fmla="*/ 1938528 w 2020824"/>
              <a:gd name="connsiteY14" fmla="*/ 1284732 h 1686261"/>
              <a:gd name="connsiteX15" fmla="*/ 1865376 w 2020824"/>
              <a:gd name="connsiteY15" fmla="*/ 1463040 h 1686261"/>
              <a:gd name="connsiteX16" fmla="*/ 1664208 w 2020824"/>
              <a:gd name="connsiteY16" fmla="*/ 1453896 h 1686261"/>
              <a:gd name="connsiteX17" fmla="*/ 1572768 w 2020824"/>
              <a:gd name="connsiteY17" fmla="*/ 1485900 h 1686261"/>
              <a:gd name="connsiteX18" fmla="*/ 1495044 w 2020824"/>
              <a:gd name="connsiteY18" fmla="*/ 1627632 h 1686261"/>
              <a:gd name="connsiteX19" fmla="*/ 1303020 w 2020824"/>
              <a:gd name="connsiteY19" fmla="*/ 1609344 h 1686261"/>
              <a:gd name="connsiteX20" fmla="*/ 1321308 w 2020824"/>
              <a:gd name="connsiteY20" fmla="*/ 1531620 h 1686261"/>
              <a:gd name="connsiteX21" fmla="*/ 1280160 w 2020824"/>
              <a:gd name="connsiteY21" fmla="*/ 1444752 h 1686261"/>
              <a:gd name="connsiteX22" fmla="*/ 1220724 w 2020824"/>
              <a:gd name="connsiteY22" fmla="*/ 1380744 h 1686261"/>
              <a:gd name="connsiteX23" fmla="*/ 1143000 w 2020824"/>
              <a:gd name="connsiteY23" fmla="*/ 1312164 h 1686261"/>
              <a:gd name="connsiteX24" fmla="*/ 1037844 w 2020824"/>
              <a:gd name="connsiteY24" fmla="*/ 1325880 h 1686261"/>
              <a:gd name="connsiteX25" fmla="*/ 925695 w 2020824"/>
              <a:gd name="connsiteY25" fmla="*/ 1470571 h 1686261"/>
              <a:gd name="connsiteX26" fmla="*/ 811127 w 2020824"/>
              <a:gd name="connsiteY26" fmla="*/ 1686261 h 1686261"/>
              <a:gd name="connsiteX27" fmla="*/ 571500 w 2020824"/>
              <a:gd name="connsiteY27" fmla="*/ 1467612 h 1686261"/>
              <a:gd name="connsiteX28" fmla="*/ 493776 w 2020824"/>
              <a:gd name="connsiteY28" fmla="*/ 1421892 h 1686261"/>
              <a:gd name="connsiteX29" fmla="*/ 640080 w 2020824"/>
              <a:gd name="connsiteY29" fmla="*/ 1197864 h 1686261"/>
              <a:gd name="connsiteX30" fmla="*/ 0 w 2020824"/>
              <a:gd name="connsiteY30" fmla="*/ 736092 h 1686261"/>
              <a:gd name="connsiteX31" fmla="*/ 13716 w 2020824"/>
              <a:gd name="connsiteY31" fmla="*/ 548640 h 1686261"/>
              <a:gd name="connsiteX32" fmla="*/ 50292 w 2020824"/>
              <a:gd name="connsiteY32" fmla="*/ 416052 h 1686261"/>
              <a:gd name="connsiteX33" fmla="*/ 73152 w 2020824"/>
              <a:gd name="connsiteY33" fmla="*/ 274320 h 1686261"/>
              <a:gd name="connsiteX34" fmla="*/ 77724 w 2020824"/>
              <a:gd name="connsiteY34" fmla="*/ 146304 h 1686261"/>
              <a:gd name="connsiteX35" fmla="*/ 128016 w 2020824"/>
              <a:gd name="connsiteY35" fmla="*/ 36576 h 1686261"/>
              <a:gd name="connsiteX0" fmla="*/ 128016 w 2020824"/>
              <a:gd name="connsiteY0" fmla="*/ 36576 h 1817235"/>
              <a:gd name="connsiteX1" fmla="*/ 288036 w 2020824"/>
              <a:gd name="connsiteY1" fmla="*/ 4572 h 1817235"/>
              <a:gd name="connsiteX2" fmla="*/ 749808 w 2020824"/>
              <a:gd name="connsiteY2" fmla="*/ 0 h 1817235"/>
              <a:gd name="connsiteX3" fmla="*/ 1325880 w 2020824"/>
              <a:gd name="connsiteY3" fmla="*/ 132588 h 1817235"/>
              <a:gd name="connsiteX4" fmla="*/ 1348740 w 2020824"/>
              <a:gd name="connsiteY4" fmla="*/ 219456 h 1817235"/>
              <a:gd name="connsiteX5" fmla="*/ 1312164 w 2020824"/>
              <a:gd name="connsiteY5" fmla="*/ 269748 h 1817235"/>
              <a:gd name="connsiteX6" fmla="*/ 1188720 w 2020824"/>
              <a:gd name="connsiteY6" fmla="*/ 676656 h 1817235"/>
              <a:gd name="connsiteX7" fmla="*/ 1431036 w 2020824"/>
              <a:gd name="connsiteY7" fmla="*/ 644652 h 1817235"/>
              <a:gd name="connsiteX8" fmla="*/ 1650492 w 2020824"/>
              <a:gd name="connsiteY8" fmla="*/ 342900 h 1817235"/>
              <a:gd name="connsiteX9" fmla="*/ 1828800 w 2020824"/>
              <a:gd name="connsiteY9" fmla="*/ 416052 h 1817235"/>
              <a:gd name="connsiteX10" fmla="*/ 1938528 w 2020824"/>
              <a:gd name="connsiteY10" fmla="*/ 553212 h 1817235"/>
              <a:gd name="connsiteX11" fmla="*/ 2020824 w 2020824"/>
              <a:gd name="connsiteY11" fmla="*/ 676656 h 1817235"/>
              <a:gd name="connsiteX12" fmla="*/ 2020824 w 2020824"/>
              <a:gd name="connsiteY12" fmla="*/ 864108 h 1817235"/>
              <a:gd name="connsiteX13" fmla="*/ 1965960 w 2020824"/>
              <a:gd name="connsiteY13" fmla="*/ 1161288 h 1817235"/>
              <a:gd name="connsiteX14" fmla="*/ 1938528 w 2020824"/>
              <a:gd name="connsiteY14" fmla="*/ 1284732 h 1817235"/>
              <a:gd name="connsiteX15" fmla="*/ 1865376 w 2020824"/>
              <a:gd name="connsiteY15" fmla="*/ 1463040 h 1817235"/>
              <a:gd name="connsiteX16" fmla="*/ 1664208 w 2020824"/>
              <a:gd name="connsiteY16" fmla="*/ 1453896 h 1817235"/>
              <a:gd name="connsiteX17" fmla="*/ 1572768 w 2020824"/>
              <a:gd name="connsiteY17" fmla="*/ 1485900 h 1817235"/>
              <a:gd name="connsiteX18" fmla="*/ 1495044 w 2020824"/>
              <a:gd name="connsiteY18" fmla="*/ 1627632 h 1817235"/>
              <a:gd name="connsiteX19" fmla="*/ 1303020 w 2020824"/>
              <a:gd name="connsiteY19" fmla="*/ 1609344 h 1817235"/>
              <a:gd name="connsiteX20" fmla="*/ 1321308 w 2020824"/>
              <a:gd name="connsiteY20" fmla="*/ 1531620 h 1817235"/>
              <a:gd name="connsiteX21" fmla="*/ 1280160 w 2020824"/>
              <a:gd name="connsiteY21" fmla="*/ 1444752 h 1817235"/>
              <a:gd name="connsiteX22" fmla="*/ 1220724 w 2020824"/>
              <a:gd name="connsiteY22" fmla="*/ 1380744 h 1817235"/>
              <a:gd name="connsiteX23" fmla="*/ 1143000 w 2020824"/>
              <a:gd name="connsiteY23" fmla="*/ 1312164 h 1817235"/>
              <a:gd name="connsiteX24" fmla="*/ 1037844 w 2020824"/>
              <a:gd name="connsiteY24" fmla="*/ 1325880 h 1817235"/>
              <a:gd name="connsiteX25" fmla="*/ 925695 w 2020824"/>
              <a:gd name="connsiteY25" fmla="*/ 1470571 h 1817235"/>
              <a:gd name="connsiteX26" fmla="*/ 811127 w 2020824"/>
              <a:gd name="connsiteY26" fmla="*/ 1686261 h 1817235"/>
              <a:gd name="connsiteX27" fmla="*/ 880782 w 2020824"/>
              <a:gd name="connsiteY27" fmla="*/ 1817235 h 1817235"/>
              <a:gd name="connsiteX28" fmla="*/ 493776 w 2020824"/>
              <a:gd name="connsiteY28" fmla="*/ 1421892 h 1817235"/>
              <a:gd name="connsiteX29" fmla="*/ 640080 w 2020824"/>
              <a:gd name="connsiteY29" fmla="*/ 1197864 h 1817235"/>
              <a:gd name="connsiteX30" fmla="*/ 0 w 2020824"/>
              <a:gd name="connsiteY30" fmla="*/ 736092 h 1817235"/>
              <a:gd name="connsiteX31" fmla="*/ 13716 w 2020824"/>
              <a:gd name="connsiteY31" fmla="*/ 548640 h 1817235"/>
              <a:gd name="connsiteX32" fmla="*/ 50292 w 2020824"/>
              <a:gd name="connsiteY32" fmla="*/ 416052 h 1817235"/>
              <a:gd name="connsiteX33" fmla="*/ 73152 w 2020824"/>
              <a:gd name="connsiteY33" fmla="*/ 274320 h 1817235"/>
              <a:gd name="connsiteX34" fmla="*/ 77724 w 2020824"/>
              <a:gd name="connsiteY34" fmla="*/ 146304 h 1817235"/>
              <a:gd name="connsiteX35" fmla="*/ 128016 w 2020824"/>
              <a:gd name="connsiteY35" fmla="*/ 36576 h 1817235"/>
              <a:gd name="connsiteX0" fmla="*/ 128016 w 2020824"/>
              <a:gd name="connsiteY0" fmla="*/ 36576 h 1817235"/>
              <a:gd name="connsiteX1" fmla="*/ 288036 w 2020824"/>
              <a:gd name="connsiteY1" fmla="*/ 4572 h 1817235"/>
              <a:gd name="connsiteX2" fmla="*/ 749808 w 2020824"/>
              <a:gd name="connsiteY2" fmla="*/ 0 h 1817235"/>
              <a:gd name="connsiteX3" fmla="*/ 1325880 w 2020824"/>
              <a:gd name="connsiteY3" fmla="*/ 132588 h 1817235"/>
              <a:gd name="connsiteX4" fmla="*/ 1348740 w 2020824"/>
              <a:gd name="connsiteY4" fmla="*/ 219456 h 1817235"/>
              <a:gd name="connsiteX5" fmla="*/ 1312164 w 2020824"/>
              <a:gd name="connsiteY5" fmla="*/ 269748 h 1817235"/>
              <a:gd name="connsiteX6" fmla="*/ 1188720 w 2020824"/>
              <a:gd name="connsiteY6" fmla="*/ 676656 h 1817235"/>
              <a:gd name="connsiteX7" fmla="*/ 1431036 w 2020824"/>
              <a:gd name="connsiteY7" fmla="*/ 644652 h 1817235"/>
              <a:gd name="connsiteX8" fmla="*/ 1650492 w 2020824"/>
              <a:gd name="connsiteY8" fmla="*/ 342900 h 1817235"/>
              <a:gd name="connsiteX9" fmla="*/ 1828800 w 2020824"/>
              <a:gd name="connsiteY9" fmla="*/ 416052 h 1817235"/>
              <a:gd name="connsiteX10" fmla="*/ 1938528 w 2020824"/>
              <a:gd name="connsiteY10" fmla="*/ 553212 h 1817235"/>
              <a:gd name="connsiteX11" fmla="*/ 2020824 w 2020824"/>
              <a:gd name="connsiteY11" fmla="*/ 676656 h 1817235"/>
              <a:gd name="connsiteX12" fmla="*/ 2020824 w 2020824"/>
              <a:gd name="connsiteY12" fmla="*/ 864108 h 1817235"/>
              <a:gd name="connsiteX13" fmla="*/ 1965960 w 2020824"/>
              <a:gd name="connsiteY13" fmla="*/ 1161288 h 1817235"/>
              <a:gd name="connsiteX14" fmla="*/ 1938528 w 2020824"/>
              <a:gd name="connsiteY14" fmla="*/ 1284732 h 1817235"/>
              <a:gd name="connsiteX15" fmla="*/ 1865376 w 2020824"/>
              <a:gd name="connsiteY15" fmla="*/ 1463040 h 1817235"/>
              <a:gd name="connsiteX16" fmla="*/ 1664208 w 2020824"/>
              <a:gd name="connsiteY16" fmla="*/ 1453896 h 1817235"/>
              <a:gd name="connsiteX17" fmla="*/ 1572768 w 2020824"/>
              <a:gd name="connsiteY17" fmla="*/ 1485900 h 1817235"/>
              <a:gd name="connsiteX18" fmla="*/ 1495044 w 2020824"/>
              <a:gd name="connsiteY18" fmla="*/ 1627632 h 1817235"/>
              <a:gd name="connsiteX19" fmla="*/ 1303020 w 2020824"/>
              <a:gd name="connsiteY19" fmla="*/ 1609344 h 1817235"/>
              <a:gd name="connsiteX20" fmla="*/ 1321308 w 2020824"/>
              <a:gd name="connsiteY20" fmla="*/ 1531620 h 1817235"/>
              <a:gd name="connsiteX21" fmla="*/ 1280160 w 2020824"/>
              <a:gd name="connsiteY21" fmla="*/ 1444752 h 1817235"/>
              <a:gd name="connsiteX22" fmla="*/ 1220724 w 2020824"/>
              <a:gd name="connsiteY22" fmla="*/ 1380744 h 1817235"/>
              <a:gd name="connsiteX23" fmla="*/ 1143000 w 2020824"/>
              <a:gd name="connsiteY23" fmla="*/ 1312164 h 1817235"/>
              <a:gd name="connsiteX24" fmla="*/ 1037844 w 2020824"/>
              <a:gd name="connsiteY24" fmla="*/ 1325880 h 1817235"/>
              <a:gd name="connsiteX25" fmla="*/ 925695 w 2020824"/>
              <a:gd name="connsiteY25" fmla="*/ 1470571 h 1817235"/>
              <a:gd name="connsiteX26" fmla="*/ 811127 w 2020824"/>
              <a:gd name="connsiteY26" fmla="*/ 1686261 h 1817235"/>
              <a:gd name="connsiteX27" fmla="*/ 880782 w 2020824"/>
              <a:gd name="connsiteY27" fmla="*/ 1817235 h 1817235"/>
              <a:gd name="connsiteX28" fmla="*/ 466881 w 2020824"/>
              <a:gd name="connsiteY28" fmla="*/ 1690834 h 1817235"/>
              <a:gd name="connsiteX29" fmla="*/ 640080 w 2020824"/>
              <a:gd name="connsiteY29" fmla="*/ 1197864 h 1817235"/>
              <a:gd name="connsiteX30" fmla="*/ 0 w 2020824"/>
              <a:gd name="connsiteY30" fmla="*/ 736092 h 1817235"/>
              <a:gd name="connsiteX31" fmla="*/ 13716 w 2020824"/>
              <a:gd name="connsiteY31" fmla="*/ 548640 h 1817235"/>
              <a:gd name="connsiteX32" fmla="*/ 50292 w 2020824"/>
              <a:gd name="connsiteY32" fmla="*/ 416052 h 1817235"/>
              <a:gd name="connsiteX33" fmla="*/ 73152 w 2020824"/>
              <a:gd name="connsiteY33" fmla="*/ 274320 h 1817235"/>
              <a:gd name="connsiteX34" fmla="*/ 77724 w 2020824"/>
              <a:gd name="connsiteY34" fmla="*/ 146304 h 1817235"/>
              <a:gd name="connsiteX35" fmla="*/ 128016 w 2020824"/>
              <a:gd name="connsiteY35" fmla="*/ 36576 h 181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020824" h="1817235">
                <a:moveTo>
                  <a:pt x="128016" y="36576"/>
                </a:moveTo>
                <a:lnTo>
                  <a:pt x="288036" y="4572"/>
                </a:lnTo>
                <a:lnTo>
                  <a:pt x="749808" y="0"/>
                </a:lnTo>
                <a:lnTo>
                  <a:pt x="1325880" y="132588"/>
                </a:lnTo>
                <a:lnTo>
                  <a:pt x="1348740" y="219456"/>
                </a:lnTo>
                <a:lnTo>
                  <a:pt x="1312164" y="269748"/>
                </a:lnTo>
                <a:lnTo>
                  <a:pt x="1188720" y="676656"/>
                </a:lnTo>
                <a:lnTo>
                  <a:pt x="1431036" y="644652"/>
                </a:lnTo>
                <a:lnTo>
                  <a:pt x="1650492" y="342900"/>
                </a:lnTo>
                <a:lnTo>
                  <a:pt x="1828800" y="416052"/>
                </a:lnTo>
                <a:lnTo>
                  <a:pt x="1938528" y="553212"/>
                </a:lnTo>
                <a:lnTo>
                  <a:pt x="2020824" y="676656"/>
                </a:lnTo>
                <a:lnTo>
                  <a:pt x="2020824" y="864108"/>
                </a:lnTo>
                <a:lnTo>
                  <a:pt x="1965960" y="1161288"/>
                </a:lnTo>
                <a:lnTo>
                  <a:pt x="1938528" y="1284732"/>
                </a:lnTo>
                <a:lnTo>
                  <a:pt x="1865376" y="1463040"/>
                </a:lnTo>
                <a:lnTo>
                  <a:pt x="1664208" y="1453896"/>
                </a:lnTo>
                <a:lnTo>
                  <a:pt x="1572768" y="1485900"/>
                </a:lnTo>
                <a:lnTo>
                  <a:pt x="1495044" y="1627632"/>
                </a:lnTo>
                <a:lnTo>
                  <a:pt x="1303020" y="1609344"/>
                </a:lnTo>
                <a:lnTo>
                  <a:pt x="1321308" y="1531620"/>
                </a:lnTo>
                <a:lnTo>
                  <a:pt x="1280160" y="1444752"/>
                </a:lnTo>
                <a:lnTo>
                  <a:pt x="1220724" y="1380744"/>
                </a:lnTo>
                <a:lnTo>
                  <a:pt x="1143000" y="1312164"/>
                </a:lnTo>
                <a:lnTo>
                  <a:pt x="1037844" y="1325880"/>
                </a:lnTo>
                <a:lnTo>
                  <a:pt x="925695" y="1470571"/>
                </a:lnTo>
                <a:lnTo>
                  <a:pt x="811127" y="1686261"/>
                </a:lnTo>
                <a:lnTo>
                  <a:pt x="880782" y="1817235"/>
                </a:lnTo>
                <a:lnTo>
                  <a:pt x="466881" y="1690834"/>
                </a:lnTo>
                <a:lnTo>
                  <a:pt x="640080" y="1197864"/>
                </a:lnTo>
                <a:lnTo>
                  <a:pt x="0" y="736092"/>
                </a:lnTo>
                <a:lnTo>
                  <a:pt x="13716" y="548640"/>
                </a:lnTo>
                <a:lnTo>
                  <a:pt x="50292" y="416052"/>
                </a:lnTo>
                <a:lnTo>
                  <a:pt x="73152" y="274320"/>
                </a:lnTo>
                <a:lnTo>
                  <a:pt x="77724" y="146304"/>
                </a:lnTo>
                <a:lnTo>
                  <a:pt x="128016" y="36576"/>
                </a:lnTo>
                <a:close/>
              </a:path>
            </a:pathLst>
          </a:custGeom>
          <a:solidFill>
            <a:srgbClr val="FFC000">
              <a:alpha val="4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6012160" y="491886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kern="0" dirty="0" smtClean="0">
                <a:solidFill>
                  <a:schemeClr val="bg1"/>
                </a:solidFill>
                <a:latin typeface="Cambria" panose="02040503050406030204" pitchFamily="18" charset="0"/>
              </a:rPr>
              <a:t>Répartition de la production de logements</a:t>
            </a:r>
            <a:endParaRPr lang="fr-FR" sz="1600" b="1" kern="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646595" y="1556135"/>
            <a:ext cx="648072" cy="2616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+ 3700</a:t>
            </a:r>
            <a:endParaRPr lang="fr-FR" sz="11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940153" y="1294525"/>
            <a:ext cx="3024336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+ 10500 logements (2017-2035)</a:t>
            </a:r>
            <a:endParaRPr lang="fr-FR" sz="1400" b="1" dirty="0">
              <a:solidFill>
                <a:srgbClr val="FF0000"/>
              </a:solidFill>
              <a:latin typeface="Cambria" panose="02040503050406030204" pitchFamily="18" charset="0"/>
              <a:cs typeface="Aharoni" panose="02010803020104030203" pitchFamily="2" charset="-79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75868" y="1988840"/>
            <a:ext cx="324036" cy="3240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25706" y="4170689"/>
            <a:ext cx="324036" cy="3240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93858" y="2621787"/>
            <a:ext cx="324036" cy="3240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mbria" panose="02040503050406030204" pitchFamily="18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438120" y="2042264"/>
            <a:ext cx="2454359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3399"/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Evaluer et programmer la production de T2/T3 sur les polarités équipées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56176" y="2146503"/>
            <a:ext cx="162018" cy="1620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05356" y="3019617"/>
            <a:ext cx="157209" cy="15720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mbria" panose="020405030504060302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55876" y="1215921"/>
            <a:ext cx="157209" cy="15720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mbria" panose="02040503050406030204" pitchFamily="18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115616" y="4430237"/>
            <a:ext cx="648072" cy="2616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+ 2000</a:t>
            </a:r>
            <a:endParaRPr lang="fr-FR" sz="11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210444" y="2182071"/>
            <a:ext cx="648072" cy="2616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+ 1300</a:t>
            </a:r>
            <a:endParaRPr lang="fr-FR" sz="11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696655" y="1368134"/>
            <a:ext cx="830744" cy="2616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100" b="1">
                <a:solidFill>
                  <a:srgbClr val="FF0000"/>
                </a:solidFill>
                <a:latin typeface="Cambria" panose="02040503050406030204" pitchFamily="18" charset="0"/>
              </a:defRPr>
            </a:lvl1pPr>
          </a:lstStyle>
          <a:p>
            <a:r>
              <a:rPr lang="fr-FR" dirty="0"/>
              <a:t>+ </a:t>
            </a:r>
            <a:r>
              <a:rPr lang="fr-FR" dirty="0" smtClean="0"/>
              <a:t>1300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3657284" y="5329851"/>
            <a:ext cx="648072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CC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+ 500</a:t>
            </a:r>
            <a:endParaRPr lang="fr-FR" sz="11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791580" y="2940554"/>
            <a:ext cx="648072" cy="243748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fr-FR" sz="1100" b="1" dirty="0">
                <a:solidFill>
                  <a:srgbClr val="FF0000"/>
                </a:solidFill>
                <a:latin typeface="Cambria" panose="02040503050406030204" pitchFamily="18" charset="0"/>
              </a:rPr>
              <a:t>+ </a:t>
            </a:r>
            <a:r>
              <a:rPr lang="fr-FR" sz="11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1300</a:t>
            </a:r>
            <a:endParaRPr lang="fr-FR" sz="11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214468" y="2519318"/>
            <a:ext cx="648072" cy="2616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+ 400</a:t>
            </a:r>
            <a:endParaRPr lang="fr-FR" sz="11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6444207" y="2856103"/>
            <a:ext cx="2454359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Renforcer l’offre en locatif sur les communes périurbaines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6012160" y="3789040"/>
            <a:ext cx="288718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/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Redistribuer la croissance résidentielle :</a:t>
            </a:r>
            <a:endParaRPr lang="fr-FR" sz="1400" b="1" dirty="0">
              <a:solidFill>
                <a:schemeClr val="tx1"/>
              </a:solidFill>
              <a:latin typeface="Cambria" panose="02040503050406030204" pitchFamily="18" charset="0"/>
              <a:cs typeface="Aharoni" panose="02010803020104030203" pitchFamily="2" charset="-79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084168" y="4398409"/>
            <a:ext cx="2664296" cy="43088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100" b="1">
                <a:solidFill>
                  <a:srgbClr val="FF0000"/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algn="l"/>
            <a:r>
              <a:rPr lang="fr-FR" dirty="0"/>
              <a:t>Production indicative de RP supplémentaires sur les polarités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6084168" y="4942329"/>
            <a:ext cx="2664296" cy="430887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1100" b="1">
                <a:solidFill>
                  <a:srgbClr val="FF0000"/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/>
            <a:r>
              <a:rPr lang="fr-FR" dirty="0"/>
              <a:t>Production indicative de RP supplémentaires en périurbain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6084168" y="5517232"/>
            <a:ext cx="2664296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CC66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FF0000"/>
                </a:solidFill>
                <a:latin typeface="Cambria" panose="02040503050406030204" pitchFamily="18" charset="0"/>
              </a:defRPr>
            </a:lvl1pPr>
          </a:lstStyle>
          <a:p>
            <a:pPr algn="l"/>
            <a:r>
              <a:rPr lang="fr-FR" sz="1100" dirty="0"/>
              <a:t>Production indicative de RP supplémentaires en </a:t>
            </a:r>
            <a:r>
              <a:rPr lang="fr-FR" sz="1100" dirty="0" smtClean="0"/>
              <a:t>rétro-littoral</a:t>
            </a:r>
            <a:endParaRPr lang="fr-FR" sz="1100" dirty="0"/>
          </a:p>
        </p:txBody>
      </p:sp>
      <p:sp>
        <p:nvSpPr>
          <p:cNvPr id="49" name="Forme libre 48"/>
          <p:cNvSpPr/>
          <p:nvPr/>
        </p:nvSpPr>
        <p:spPr>
          <a:xfrm>
            <a:off x="6018263" y="2945822"/>
            <a:ext cx="413867" cy="333341"/>
          </a:xfrm>
          <a:custGeom>
            <a:avLst/>
            <a:gdLst>
              <a:gd name="connsiteX0" fmla="*/ 128016 w 2020824"/>
              <a:gd name="connsiteY0" fmla="*/ 36576 h 1627632"/>
              <a:gd name="connsiteX1" fmla="*/ 288036 w 2020824"/>
              <a:gd name="connsiteY1" fmla="*/ 4572 h 1627632"/>
              <a:gd name="connsiteX2" fmla="*/ 749808 w 2020824"/>
              <a:gd name="connsiteY2" fmla="*/ 0 h 1627632"/>
              <a:gd name="connsiteX3" fmla="*/ 1325880 w 2020824"/>
              <a:gd name="connsiteY3" fmla="*/ 132588 h 1627632"/>
              <a:gd name="connsiteX4" fmla="*/ 1348740 w 2020824"/>
              <a:gd name="connsiteY4" fmla="*/ 219456 h 1627632"/>
              <a:gd name="connsiteX5" fmla="*/ 1312164 w 2020824"/>
              <a:gd name="connsiteY5" fmla="*/ 269748 h 1627632"/>
              <a:gd name="connsiteX6" fmla="*/ 1188720 w 2020824"/>
              <a:gd name="connsiteY6" fmla="*/ 676656 h 1627632"/>
              <a:gd name="connsiteX7" fmla="*/ 1431036 w 2020824"/>
              <a:gd name="connsiteY7" fmla="*/ 644652 h 1627632"/>
              <a:gd name="connsiteX8" fmla="*/ 1650492 w 2020824"/>
              <a:gd name="connsiteY8" fmla="*/ 342900 h 1627632"/>
              <a:gd name="connsiteX9" fmla="*/ 1828800 w 2020824"/>
              <a:gd name="connsiteY9" fmla="*/ 416052 h 1627632"/>
              <a:gd name="connsiteX10" fmla="*/ 1938528 w 2020824"/>
              <a:gd name="connsiteY10" fmla="*/ 553212 h 1627632"/>
              <a:gd name="connsiteX11" fmla="*/ 2020824 w 2020824"/>
              <a:gd name="connsiteY11" fmla="*/ 676656 h 1627632"/>
              <a:gd name="connsiteX12" fmla="*/ 2020824 w 2020824"/>
              <a:gd name="connsiteY12" fmla="*/ 864108 h 1627632"/>
              <a:gd name="connsiteX13" fmla="*/ 1965960 w 2020824"/>
              <a:gd name="connsiteY13" fmla="*/ 1161288 h 1627632"/>
              <a:gd name="connsiteX14" fmla="*/ 1938528 w 2020824"/>
              <a:gd name="connsiteY14" fmla="*/ 1284732 h 1627632"/>
              <a:gd name="connsiteX15" fmla="*/ 1865376 w 2020824"/>
              <a:gd name="connsiteY15" fmla="*/ 1463040 h 1627632"/>
              <a:gd name="connsiteX16" fmla="*/ 1664208 w 2020824"/>
              <a:gd name="connsiteY16" fmla="*/ 1453896 h 1627632"/>
              <a:gd name="connsiteX17" fmla="*/ 1572768 w 2020824"/>
              <a:gd name="connsiteY17" fmla="*/ 1485900 h 1627632"/>
              <a:gd name="connsiteX18" fmla="*/ 1495044 w 2020824"/>
              <a:gd name="connsiteY18" fmla="*/ 1627632 h 1627632"/>
              <a:gd name="connsiteX19" fmla="*/ 1303020 w 2020824"/>
              <a:gd name="connsiteY19" fmla="*/ 1609344 h 1627632"/>
              <a:gd name="connsiteX20" fmla="*/ 1321308 w 2020824"/>
              <a:gd name="connsiteY20" fmla="*/ 1531620 h 1627632"/>
              <a:gd name="connsiteX21" fmla="*/ 1280160 w 2020824"/>
              <a:gd name="connsiteY21" fmla="*/ 1444752 h 1627632"/>
              <a:gd name="connsiteX22" fmla="*/ 1220724 w 2020824"/>
              <a:gd name="connsiteY22" fmla="*/ 1380744 h 1627632"/>
              <a:gd name="connsiteX23" fmla="*/ 1143000 w 2020824"/>
              <a:gd name="connsiteY23" fmla="*/ 1312164 h 1627632"/>
              <a:gd name="connsiteX24" fmla="*/ 1037844 w 2020824"/>
              <a:gd name="connsiteY24" fmla="*/ 1325880 h 1627632"/>
              <a:gd name="connsiteX25" fmla="*/ 804672 w 2020824"/>
              <a:gd name="connsiteY25" fmla="*/ 1389888 h 1627632"/>
              <a:gd name="connsiteX26" fmla="*/ 676656 w 2020824"/>
              <a:gd name="connsiteY26" fmla="*/ 1417320 h 1627632"/>
              <a:gd name="connsiteX27" fmla="*/ 571500 w 2020824"/>
              <a:gd name="connsiteY27" fmla="*/ 1467612 h 1627632"/>
              <a:gd name="connsiteX28" fmla="*/ 493776 w 2020824"/>
              <a:gd name="connsiteY28" fmla="*/ 1421892 h 1627632"/>
              <a:gd name="connsiteX29" fmla="*/ 640080 w 2020824"/>
              <a:gd name="connsiteY29" fmla="*/ 1197864 h 1627632"/>
              <a:gd name="connsiteX30" fmla="*/ 0 w 2020824"/>
              <a:gd name="connsiteY30" fmla="*/ 736092 h 1627632"/>
              <a:gd name="connsiteX31" fmla="*/ 13716 w 2020824"/>
              <a:gd name="connsiteY31" fmla="*/ 548640 h 1627632"/>
              <a:gd name="connsiteX32" fmla="*/ 50292 w 2020824"/>
              <a:gd name="connsiteY32" fmla="*/ 416052 h 1627632"/>
              <a:gd name="connsiteX33" fmla="*/ 73152 w 2020824"/>
              <a:gd name="connsiteY33" fmla="*/ 274320 h 1627632"/>
              <a:gd name="connsiteX34" fmla="*/ 77724 w 2020824"/>
              <a:gd name="connsiteY34" fmla="*/ 146304 h 1627632"/>
              <a:gd name="connsiteX35" fmla="*/ 128016 w 2020824"/>
              <a:gd name="connsiteY35" fmla="*/ 36576 h 162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020824" h="1627632">
                <a:moveTo>
                  <a:pt x="128016" y="36576"/>
                </a:moveTo>
                <a:lnTo>
                  <a:pt x="288036" y="4572"/>
                </a:lnTo>
                <a:lnTo>
                  <a:pt x="749808" y="0"/>
                </a:lnTo>
                <a:lnTo>
                  <a:pt x="1325880" y="132588"/>
                </a:lnTo>
                <a:lnTo>
                  <a:pt x="1348740" y="219456"/>
                </a:lnTo>
                <a:lnTo>
                  <a:pt x="1312164" y="269748"/>
                </a:lnTo>
                <a:lnTo>
                  <a:pt x="1188720" y="676656"/>
                </a:lnTo>
                <a:lnTo>
                  <a:pt x="1431036" y="644652"/>
                </a:lnTo>
                <a:lnTo>
                  <a:pt x="1650492" y="342900"/>
                </a:lnTo>
                <a:lnTo>
                  <a:pt x="1828800" y="416052"/>
                </a:lnTo>
                <a:lnTo>
                  <a:pt x="1938528" y="553212"/>
                </a:lnTo>
                <a:lnTo>
                  <a:pt x="2020824" y="676656"/>
                </a:lnTo>
                <a:lnTo>
                  <a:pt x="2020824" y="864108"/>
                </a:lnTo>
                <a:lnTo>
                  <a:pt x="1965960" y="1161288"/>
                </a:lnTo>
                <a:lnTo>
                  <a:pt x="1938528" y="1284732"/>
                </a:lnTo>
                <a:lnTo>
                  <a:pt x="1865376" y="1463040"/>
                </a:lnTo>
                <a:lnTo>
                  <a:pt x="1664208" y="1453896"/>
                </a:lnTo>
                <a:lnTo>
                  <a:pt x="1572768" y="1485900"/>
                </a:lnTo>
                <a:lnTo>
                  <a:pt x="1495044" y="1627632"/>
                </a:lnTo>
                <a:lnTo>
                  <a:pt x="1303020" y="1609344"/>
                </a:lnTo>
                <a:lnTo>
                  <a:pt x="1321308" y="1531620"/>
                </a:lnTo>
                <a:lnTo>
                  <a:pt x="1280160" y="1444752"/>
                </a:lnTo>
                <a:lnTo>
                  <a:pt x="1220724" y="1380744"/>
                </a:lnTo>
                <a:lnTo>
                  <a:pt x="1143000" y="1312164"/>
                </a:lnTo>
                <a:lnTo>
                  <a:pt x="1037844" y="1325880"/>
                </a:lnTo>
                <a:lnTo>
                  <a:pt x="804672" y="1389888"/>
                </a:lnTo>
                <a:lnTo>
                  <a:pt x="676656" y="1417320"/>
                </a:lnTo>
                <a:lnTo>
                  <a:pt x="571500" y="1467612"/>
                </a:lnTo>
                <a:lnTo>
                  <a:pt x="493776" y="1421892"/>
                </a:lnTo>
                <a:lnTo>
                  <a:pt x="640080" y="1197864"/>
                </a:lnTo>
                <a:lnTo>
                  <a:pt x="0" y="736092"/>
                </a:lnTo>
                <a:lnTo>
                  <a:pt x="13716" y="548640"/>
                </a:lnTo>
                <a:lnTo>
                  <a:pt x="50292" y="416052"/>
                </a:lnTo>
                <a:lnTo>
                  <a:pt x="73152" y="274320"/>
                </a:lnTo>
                <a:lnTo>
                  <a:pt x="77724" y="146304"/>
                </a:lnTo>
                <a:lnTo>
                  <a:pt x="128016" y="36576"/>
                </a:lnTo>
                <a:close/>
              </a:path>
            </a:pathLst>
          </a:custGeom>
          <a:solidFill>
            <a:srgbClr val="7030A0">
              <a:alpha val="4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/>
          <p:cNvSpPr/>
          <p:nvPr/>
        </p:nvSpPr>
        <p:spPr>
          <a:xfrm>
            <a:off x="1613647" y="4168588"/>
            <a:ext cx="1613647" cy="2286000"/>
          </a:xfrm>
          <a:custGeom>
            <a:avLst/>
            <a:gdLst>
              <a:gd name="connsiteX0" fmla="*/ 0 w 1613647"/>
              <a:gd name="connsiteY0" fmla="*/ 954741 h 2286000"/>
              <a:gd name="connsiteX1" fmla="*/ 349624 w 1613647"/>
              <a:gd name="connsiteY1" fmla="*/ 712694 h 2286000"/>
              <a:gd name="connsiteX2" fmla="*/ 578224 w 1613647"/>
              <a:gd name="connsiteY2" fmla="*/ 726141 h 2286000"/>
              <a:gd name="connsiteX3" fmla="*/ 645459 w 1613647"/>
              <a:gd name="connsiteY3" fmla="*/ 793377 h 2286000"/>
              <a:gd name="connsiteX4" fmla="*/ 726141 w 1613647"/>
              <a:gd name="connsiteY4" fmla="*/ 927847 h 2286000"/>
              <a:gd name="connsiteX5" fmla="*/ 847165 w 1613647"/>
              <a:gd name="connsiteY5" fmla="*/ 981636 h 2286000"/>
              <a:gd name="connsiteX6" fmla="*/ 1062318 w 1613647"/>
              <a:gd name="connsiteY6" fmla="*/ 1021977 h 2286000"/>
              <a:gd name="connsiteX7" fmla="*/ 1089212 w 1613647"/>
              <a:gd name="connsiteY7" fmla="*/ 968188 h 2286000"/>
              <a:gd name="connsiteX8" fmla="*/ 941294 w 1613647"/>
              <a:gd name="connsiteY8" fmla="*/ 551330 h 2286000"/>
              <a:gd name="connsiteX9" fmla="*/ 874059 w 1613647"/>
              <a:gd name="connsiteY9" fmla="*/ 376518 h 2286000"/>
              <a:gd name="connsiteX10" fmla="*/ 954741 w 1613647"/>
              <a:gd name="connsiteY10" fmla="*/ 94130 h 2286000"/>
              <a:gd name="connsiteX11" fmla="*/ 1048871 w 1613647"/>
              <a:gd name="connsiteY11" fmla="*/ 13447 h 2286000"/>
              <a:gd name="connsiteX12" fmla="*/ 1210235 w 1613647"/>
              <a:gd name="connsiteY12" fmla="*/ 0 h 2286000"/>
              <a:gd name="connsiteX13" fmla="*/ 1385047 w 1613647"/>
              <a:gd name="connsiteY13" fmla="*/ 147918 h 2286000"/>
              <a:gd name="connsiteX14" fmla="*/ 1371600 w 1613647"/>
              <a:gd name="connsiteY14" fmla="*/ 242047 h 2286000"/>
              <a:gd name="connsiteX15" fmla="*/ 1277471 w 1613647"/>
              <a:gd name="connsiteY15" fmla="*/ 524436 h 2286000"/>
              <a:gd name="connsiteX16" fmla="*/ 1290918 w 1613647"/>
              <a:gd name="connsiteY16" fmla="*/ 726141 h 2286000"/>
              <a:gd name="connsiteX17" fmla="*/ 1169894 w 1613647"/>
              <a:gd name="connsiteY17" fmla="*/ 887506 h 2286000"/>
              <a:gd name="connsiteX18" fmla="*/ 1317812 w 1613647"/>
              <a:gd name="connsiteY18" fmla="*/ 847165 h 2286000"/>
              <a:gd name="connsiteX19" fmla="*/ 1519518 w 1613647"/>
              <a:gd name="connsiteY19" fmla="*/ 995083 h 2286000"/>
              <a:gd name="connsiteX20" fmla="*/ 1600200 w 1613647"/>
              <a:gd name="connsiteY20" fmla="*/ 981636 h 2286000"/>
              <a:gd name="connsiteX21" fmla="*/ 1613647 w 1613647"/>
              <a:gd name="connsiteY21" fmla="*/ 1075765 h 2286000"/>
              <a:gd name="connsiteX22" fmla="*/ 1519518 w 1613647"/>
              <a:gd name="connsiteY22" fmla="*/ 1304365 h 2286000"/>
              <a:gd name="connsiteX23" fmla="*/ 1492624 w 1613647"/>
              <a:gd name="connsiteY23" fmla="*/ 1465730 h 2286000"/>
              <a:gd name="connsiteX24" fmla="*/ 1317812 w 1613647"/>
              <a:gd name="connsiteY24" fmla="*/ 1667436 h 2286000"/>
              <a:gd name="connsiteX25" fmla="*/ 1371600 w 1613647"/>
              <a:gd name="connsiteY25" fmla="*/ 1761565 h 2286000"/>
              <a:gd name="connsiteX26" fmla="*/ 1438835 w 1613647"/>
              <a:gd name="connsiteY26" fmla="*/ 1815353 h 2286000"/>
              <a:gd name="connsiteX27" fmla="*/ 1519518 w 1613647"/>
              <a:gd name="connsiteY27" fmla="*/ 1801906 h 2286000"/>
              <a:gd name="connsiteX28" fmla="*/ 1573306 w 1613647"/>
              <a:gd name="connsiteY28" fmla="*/ 1869141 h 2286000"/>
              <a:gd name="connsiteX29" fmla="*/ 1586753 w 1613647"/>
              <a:gd name="connsiteY29" fmla="*/ 1976718 h 2286000"/>
              <a:gd name="connsiteX30" fmla="*/ 1586753 w 1613647"/>
              <a:gd name="connsiteY30" fmla="*/ 2124636 h 2286000"/>
              <a:gd name="connsiteX31" fmla="*/ 1586753 w 1613647"/>
              <a:gd name="connsiteY31" fmla="*/ 2218765 h 2286000"/>
              <a:gd name="connsiteX32" fmla="*/ 1506071 w 1613647"/>
              <a:gd name="connsiteY32" fmla="*/ 2286000 h 2286000"/>
              <a:gd name="connsiteX33" fmla="*/ 1331259 w 1613647"/>
              <a:gd name="connsiteY33" fmla="*/ 2205318 h 2286000"/>
              <a:gd name="connsiteX34" fmla="*/ 1196788 w 1613647"/>
              <a:gd name="connsiteY34" fmla="*/ 2191871 h 2286000"/>
              <a:gd name="connsiteX35" fmla="*/ 1143000 w 1613647"/>
              <a:gd name="connsiteY35" fmla="*/ 2138083 h 2286000"/>
              <a:gd name="connsiteX36" fmla="*/ 1116106 w 1613647"/>
              <a:gd name="connsiteY36" fmla="*/ 2030506 h 2286000"/>
              <a:gd name="connsiteX37" fmla="*/ 995082 w 1613647"/>
              <a:gd name="connsiteY37" fmla="*/ 1949824 h 2286000"/>
              <a:gd name="connsiteX38" fmla="*/ 847165 w 1613647"/>
              <a:gd name="connsiteY38" fmla="*/ 1855694 h 2286000"/>
              <a:gd name="connsiteX39" fmla="*/ 739588 w 1613647"/>
              <a:gd name="connsiteY39" fmla="*/ 1842247 h 2286000"/>
              <a:gd name="connsiteX40" fmla="*/ 645459 w 1613647"/>
              <a:gd name="connsiteY40" fmla="*/ 1640541 h 2286000"/>
              <a:gd name="connsiteX41" fmla="*/ 739588 w 1613647"/>
              <a:gd name="connsiteY41" fmla="*/ 1627094 h 2286000"/>
              <a:gd name="connsiteX42" fmla="*/ 739588 w 1613647"/>
              <a:gd name="connsiteY42" fmla="*/ 1438836 h 2286000"/>
              <a:gd name="connsiteX43" fmla="*/ 779929 w 1613647"/>
              <a:gd name="connsiteY43" fmla="*/ 1358153 h 2286000"/>
              <a:gd name="connsiteX44" fmla="*/ 753035 w 1613647"/>
              <a:gd name="connsiteY44" fmla="*/ 1210236 h 2286000"/>
              <a:gd name="connsiteX45" fmla="*/ 753035 w 1613647"/>
              <a:gd name="connsiteY45" fmla="*/ 1089212 h 2286000"/>
              <a:gd name="connsiteX46" fmla="*/ 605118 w 1613647"/>
              <a:gd name="connsiteY46" fmla="*/ 1143000 h 2286000"/>
              <a:gd name="connsiteX47" fmla="*/ 349624 w 1613647"/>
              <a:gd name="connsiteY47" fmla="*/ 1062318 h 2286000"/>
              <a:gd name="connsiteX48" fmla="*/ 201706 w 1613647"/>
              <a:gd name="connsiteY48" fmla="*/ 1062318 h 2286000"/>
              <a:gd name="connsiteX49" fmla="*/ 0 w 1613647"/>
              <a:gd name="connsiteY49" fmla="*/ 954741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613647" h="2286000">
                <a:moveTo>
                  <a:pt x="0" y="954741"/>
                </a:moveTo>
                <a:lnTo>
                  <a:pt x="349624" y="712694"/>
                </a:lnTo>
                <a:lnTo>
                  <a:pt x="578224" y="726141"/>
                </a:lnTo>
                <a:lnTo>
                  <a:pt x="645459" y="793377"/>
                </a:lnTo>
                <a:lnTo>
                  <a:pt x="726141" y="927847"/>
                </a:lnTo>
                <a:lnTo>
                  <a:pt x="847165" y="981636"/>
                </a:lnTo>
                <a:lnTo>
                  <a:pt x="1062318" y="1021977"/>
                </a:lnTo>
                <a:lnTo>
                  <a:pt x="1089212" y="968188"/>
                </a:lnTo>
                <a:lnTo>
                  <a:pt x="941294" y="551330"/>
                </a:lnTo>
                <a:lnTo>
                  <a:pt x="874059" y="376518"/>
                </a:lnTo>
                <a:lnTo>
                  <a:pt x="954741" y="94130"/>
                </a:lnTo>
                <a:lnTo>
                  <a:pt x="1048871" y="13447"/>
                </a:lnTo>
                <a:lnTo>
                  <a:pt x="1210235" y="0"/>
                </a:lnTo>
                <a:lnTo>
                  <a:pt x="1385047" y="147918"/>
                </a:lnTo>
                <a:lnTo>
                  <a:pt x="1371600" y="242047"/>
                </a:lnTo>
                <a:lnTo>
                  <a:pt x="1277471" y="524436"/>
                </a:lnTo>
                <a:lnTo>
                  <a:pt x="1290918" y="726141"/>
                </a:lnTo>
                <a:lnTo>
                  <a:pt x="1169894" y="887506"/>
                </a:lnTo>
                <a:lnTo>
                  <a:pt x="1317812" y="847165"/>
                </a:lnTo>
                <a:lnTo>
                  <a:pt x="1519518" y="995083"/>
                </a:lnTo>
                <a:lnTo>
                  <a:pt x="1600200" y="981636"/>
                </a:lnTo>
                <a:lnTo>
                  <a:pt x="1613647" y="1075765"/>
                </a:lnTo>
                <a:lnTo>
                  <a:pt x="1519518" y="1304365"/>
                </a:lnTo>
                <a:lnTo>
                  <a:pt x="1492624" y="1465730"/>
                </a:lnTo>
                <a:lnTo>
                  <a:pt x="1317812" y="1667436"/>
                </a:lnTo>
                <a:lnTo>
                  <a:pt x="1371600" y="1761565"/>
                </a:lnTo>
                <a:lnTo>
                  <a:pt x="1438835" y="1815353"/>
                </a:lnTo>
                <a:lnTo>
                  <a:pt x="1519518" y="1801906"/>
                </a:lnTo>
                <a:lnTo>
                  <a:pt x="1573306" y="1869141"/>
                </a:lnTo>
                <a:lnTo>
                  <a:pt x="1586753" y="1976718"/>
                </a:lnTo>
                <a:lnTo>
                  <a:pt x="1586753" y="2124636"/>
                </a:lnTo>
                <a:lnTo>
                  <a:pt x="1586753" y="2218765"/>
                </a:lnTo>
                <a:lnTo>
                  <a:pt x="1506071" y="2286000"/>
                </a:lnTo>
                <a:lnTo>
                  <a:pt x="1331259" y="2205318"/>
                </a:lnTo>
                <a:lnTo>
                  <a:pt x="1196788" y="2191871"/>
                </a:lnTo>
                <a:lnTo>
                  <a:pt x="1143000" y="2138083"/>
                </a:lnTo>
                <a:lnTo>
                  <a:pt x="1116106" y="2030506"/>
                </a:lnTo>
                <a:lnTo>
                  <a:pt x="995082" y="1949824"/>
                </a:lnTo>
                <a:lnTo>
                  <a:pt x="847165" y="1855694"/>
                </a:lnTo>
                <a:lnTo>
                  <a:pt x="739588" y="1842247"/>
                </a:lnTo>
                <a:lnTo>
                  <a:pt x="645459" y="1640541"/>
                </a:lnTo>
                <a:lnTo>
                  <a:pt x="739588" y="1627094"/>
                </a:lnTo>
                <a:lnTo>
                  <a:pt x="739588" y="1438836"/>
                </a:lnTo>
                <a:lnTo>
                  <a:pt x="779929" y="1358153"/>
                </a:lnTo>
                <a:lnTo>
                  <a:pt x="753035" y="1210236"/>
                </a:lnTo>
                <a:lnTo>
                  <a:pt x="753035" y="1089212"/>
                </a:lnTo>
                <a:lnTo>
                  <a:pt x="605118" y="1143000"/>
                </a:lnTo>
                <a:lnTo>
                  <a:pt x="349624" y="1062318"/>
                </a:lnTo>
                <a:lnTo>
                  <a:pt x="201706" y="1062318"/>
                </a:lnTo>
                <a:lnTo>
                  <a:pt x="0" y="9547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27000"/>
            </a:schemeClr>
          </a:solidFill>
          <a:ln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/>
          <p:nvPr/>
        </p:nvSpPr>
        <p:spPr>
          <a:xfrm>
            <a:off x="3563471" y="3429000"/>
            <a:ext cx="1021976" cy="1344706"/>
          </a:xfrm>
          <a:custGeom>
            <a:avLst/>
            <a:gdLst>
              <a:gd name="connsiteX0" fmla="*/ 0 w 1021976"/>
              <a:gd name="connsiteY0" fmla="*/ 860612 h 1344706"/>
              <a:gd name="connsiteX1" fmla="*/ 94129 w 1021976"/>
              <a:gd name="connsiteY1" fmla="*/ 551329 h 1344706"/>
              <a:gd name="connsiteX2" fmla="*/ 174811 w 1021976"/>
              <a:gd name="connsiteY2" fmla="*/ 228600 h 1344706"/>
              <a:gd name="connsiteX3" fmla="*/ 121023 w 1021976"/>
              <a:gd name="connsiteY3" fmla="*/ 67235 h 1344706"/>
              <a:gd name="connsiteX4" fmla="*/ 591670 w 1021976"/>
              <a:gd name="connsiteY4" fmla="*/ 0 h 1344706"/>
              <a:gd name="connsiteX5" fmla="*/ 1021976 w 1021976"/>
              <a:gd name="connsiteY5" fmla="*/ 242047 h 1344706"/>
              <a:gd name="connsiteX6" fmla="*/ 981635 w 1021976"/>
              <a:gd name="connsiteY6" fmla="*/ 618565 h 1344706"/>
              <a:gd name="connsiteX7" fmla="*/ 927847 w 1021976"/>
              <a:gd name="connsiteY7" fmla="*/ 847165 h 1344706"/>
              <a:gd name="connsiteX8" fmla="*/ 833717 w 1021976"/>
              <a:gd name="connsiteY8" fmla="*/ 900953 h 1344706"/>
              <a:gd name="connsiteX9" fmla="*/ 847164 w 1021976"/>
              <a:gd name="connsiteY9" fmla="*/ 981635 h 1344706"/>
              <a:gd name="connsiteX10" fmla="*/ 927847 w 1021976"/>
              <a:gd name="connsiteY10" fmla="*/ 1156447 h 1344706"/>
              <a:gd name="connsiteX11" fmla="*/ 968188 w 1021976"/>
              <a:gd name="connsiteY11" fmla="*/ 1331259 h 1344706"/>
              <a:gd name="connsiteX12" fmla="*/ 753035 w 1021976"/>
              <a:gd name="connsiteY12" fmla="*/ 1344706 h 1344706"/>
              <a:gd name="connsiteX13" fmla="*/ 564776 w 1021976"/>
              <a:gd name="connsiteY13" fmla="*/ 1277471 h 1344706"/>
              <a:gd name="connsiteX14" fmla="*/ 430305 w 1021976"/>
              <a:gd name="connsiteY14" fmla="*/ 1183341 h 1344706"/>
              <a:gd name="connsiteX15" fmla="*/ 0 w 1021976"/>
              <a:gd name="connsiteY15" fmla="*/ 860612 h 134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1976" h="1344706">
                <a:moveTo>
                  <a:pt x="0" y="860612"/>
                </a:moveTo>
                <a:lnTo>
                  <a:pt x="94129" y="551329"/>
                </a:lnTo>
                <a:lnTo>
                  <a:pt x="174811" y="228600"/>
                </a:lnTo>
                <a:lnTo>
                  <a:pt x="121023" y="67235"/>
                </a:lnTo>
                <a:lnTo>
                  <a:pt x="591670" y="0"/>
                </a:lnTo>
                <a:lnTo>
                  <a:pt x="1021976" y="242047"/>
                </a:lnTo>
                <a:lnTo>
                  <a:pt x="981635" y="618565"/>
                </a:lnTo>
                <a:lnTo>
                  <a:pt x="927847" y="847165"/>
                </a:lnTo>
                <a:lnTo>
                  <a:pt x="833717" y="900953"/>
                </a:lnTo>
                <a:lnTo>
                  <a:pt x="847164" y="981635"/>
                </a:lnTo>
                <a:lnTo>
                  <a:pt x="927847" y="1156447"/>
                </a:lnTo>
                <a:lnTo>
                  <a:pt x="968188" y="1331259"/>
                </a:lnTo>
                <a:lnTo>
                  <a:pt x="753035" y="1344706"/>
                </a:lnTo>
                <a:lnTo>
                  <a:pt x="564776" y="1277471"/>
                </a:lnTo>
                <a:lnTo>
                  <a:pt x="430305" y="1183341"/>
                </a:lnTo>
                <a:lnTo>
                  <a:pt x="0" y="86061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27000"/>
            </a:schemeClr>
          </a:solidFill>
          <a:ln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8699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S’engager dans une stratégie économique volontariste pour créer </a:t>
            </a:r>
            <a:r>
              <a:rPr lang="fr-FR" dirty="0" smtClean="0">
                <a:sym typeface="Wingdings" panose="05000000000000000000" pitchFamily="2" charset="2"/>
              </a:rPr>
              <a:t>4500 emplois supplémentaires d’ici 2035 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11560" y="1052736"/>
            <a:ext cx="8280920" cy="5328592"/>
          </a:xfrm>
        </p:spPr>
        <p:txBody>
          <a:bodyPr/>
          <a:lstStyle/>
          <a:p>
            <a:r>
              <a:rPr lang="fr-FR" sz="1600" dirty="0" smtClean="0"/>
              <a:t>Mener une politique foncière économique plus volontariste, moins opportuniste :</a:t>
            </a:r>
          </a:p>
          <a:p>
            <a:pPr lvl="1"/>
            <a:r>
              <a:rPr lang="fr-FR" sz="1400" dirty="0" smtClean="0"/>
              <a:t>Etudier le potentiel de densification des ZAE existantes</a:t>
            </a:r>
          </a:p>
          <a:p>
            <a:pPr lvl="1"/>
            <a:r>
              <a:rPr lang="fr-FR" sz="1400" dirty="0" smtClean="0"/>
              <a:t>Repérer les gisements fonciers (localisation, caractérisation, évaluation des besoins)</a:t>
            </a:r>
          </a:p>
          <a:p>
            <a:pPr lvl="1"/>
            <a:r>
              <a:rPr lang="fr-FR" sz="1400" dirty="0" smtClean="0"/>
              <a:t>Hiérarchiser le foncier économique disponible en fonction de son opérationnalité (distinguer le foncier économique disponible ayant une réalité d’aménagement à court, moyen et long terme)</a:t>
            </a:r>
          </a:p>
          <a:p>
            <a:pPr lvl="1"/>
            <a:r>
              <a:rPr lang="fr-FR" sz="1400" dirty="0" smtClean="0"/>
              <a:t>Créer un « portail » de l’offre foncière économique lisible par tous les acteurs </a:t>
            </a:r>
            <a:r>
              <a:rPr lang="fr-FR" sz="1400" dirty="0" smtClean="0">
                <a:sym typeface="Wingdings" panose="05000000000000000000" pitchFamily="2" charset="2"/>
              </a:rPr>
              <a:t> réactivité économique</a:t>
            </a:r>
          </a:p>
          <a:p>
            <a:pPr marL="363538" lvl="1" indent="-363538">
              <a:spcBef>
                <a:spcPts val="1800"/>
              </a:spcBef>
              <a:spcAft>
                <a:spcPts val="200"/>
              </a:spcAft>
              <a:buSzPct val="100000"/>
              <a:buBlip>
                <a:blip r:embed="rId2"/>
              </a:buBlip>
              <a:tabLst>
                <a:tab pos="360363" algn="l"/>
              </a:tabLst>
            </a:pPr>
            <a:r>
              <a:rPr lang="fr-FR" sz="1600" b="1" dirty="0">
                <a:ea typeface="+mn-ea"/>
                <a:cs typeface="+mn-cs"/>
              </a:rPr>
              <a:t>Structurer et développer les filières industrielles innovantes dans le domaine des énergies renouvelables et de l’écoconstruction pour une véritable proximité de l’offre</a:t>
            </a:r>
          </a:p>
          <a:p>
            <a:pPr>
              <a:spcBef>
                <a:spcPts val="1800"/>
              </a:spcBef>
            </a:pPr>
            <a:r>
              <a:rPr lang="fr-FR" sz="1600" dirty="0" smtClean="0"/>
              <a:t>Donner une orientation à la stratégie économique touristique</a:t>
            </a:r>
            <a:br>
              <a:rPr lang="fr-FR" sz="1600" dirty="0" smtClean="0"/>
            </a:br>
            <a:r>
              <a:rPr lang="fr-FR" sz="1600" b="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Fiches-orientations spécifiques</a:t>
            </a:r>
          </a:p>
          <a:p>
            <a:pPr>
              <a:spcBef>
                <a:spcPts val="1800"/>
              </a:spcBef>
            </a:pPr>
            <a:r>
              <a:rPr lang="fr-FR" sz="1600" dirty="0" smtClean="0"/>
              <a:t>Soutenir l’économie agricole et sylvicole</a:t>
            </a:r>
            <a:br>
              <a:rPr lang="fr-FR" sz="1600" dirty="0" smtClean="0"/>
            </a:br>
            <a:r>
              <a:rPr lang="fr-FR" sz="1600" b="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Fiches-orientations spécifiques</a:t>
            </a:r>
          </a:p>
          <a:p>
            <a:pPr>
              <a:spcBef>
                <a:spcPts val="1800"/>
              </a:spcBef>
            </a:pPr>
            <a:r>
              <a:rPr lang="fr-FR" sz="1600" dirty="0"/>
              <a:t>S’engager dans la mise en œuvre d’un observatoire du foncier économique et de l’emploi à l’échelle du SCoT du Born</a:t>
            </a:r>
          </a:p>
          <a:p>
            <a:pPr lvl="1"/>
            <a:r>
              <a:rPr lang="fr-FR" sz="1400" dirty="0"/>
              <a:t>Suivre l’évolution du foncier économique, les implantations d’entreprise et les créations d’emplois</a:t>
            </a:r>
          </a:p>
          <a:p>
            <a:pPr lvl="1"/>
            <a:r>
              <a:rPr lang="fr-FR" sz="1400" dirty="0"/>
              <a:t>Coordonner un réseau facilitant la mise en relation des employeurs / main d’œuvre saisonnière</a:t>
            </a:r>
            <a:endParaRPr lang="fr-FR" sz="1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1600" dirty="0" smtClean="0">
              <a:sym typeface="Wingdings" panose="05000000000000000000" pitchFamily="2" charset="2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mtClean="0"/>
              <a:t>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71471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28" y="491886"/>
            <a:ext cx="8736160" cy="617747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237185" y="1294525"/>
            <a:ext cx="2380011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+ 4500 emplois</a:t>
            </a:r>
          </a:p>
          <a:p>
            <a:pPr algn="ctr"/>
            <a:r>
              <a:rPr lang="fr-FR" sz="1400" b="1" dirty="0" smtClean="0">
                <a:solidFill>
                  <a:srgbClr val="FF0000"/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(2017-2035)</a:t>
            </a:r>
            <a:endParaRPr lang="fr-FR" sz="1400" b="1" dirty="0">
              <a:solidFill>
                <a:srgbClr val="FF0000"/>
              </a:solidFill>
              <a:latin typeface="Cambria" panose="02040503050406030204" pitchFamily="18" charset="0"/>
              <a:cs typeface="Aharoni" panose="02010803020104030203" pitchFamily="2" charset="-79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012160" y="491886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kern="0" dirty="0" smtClean="0">
                <a:solidFill>
                  <a:schemeClr val="bg1"/>
                </a:solidFill>
                <a:latin typeface="Cambria" panose="02040503050406030204" pitchFamily="18" charset="0"/>
              </a:rPr>
              <a:t>Développement économique</a:t>
            </a:r>
          </a:p>
          <a:p>
            <a:r>
              <a:rPr lang="fr-FR" sz="1600" b="1" kern="0" dirty="0" smtClean="0">
                <a:solidFill>
                  <a:schemeClr val="bg1"/>
                </a:solidFill>
                <a:latin typeface="Cambria" panose="02040503050406030204" pitchFamily="18" charset="0"/>
              </a:rPr>
              <a:t>Emploi</a:t>
            </a:r>
            <a:endParaRPr lang="fr-FR" sz="1600" b="1" kern="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660232" y="2185700"/>
            <a:ext cx="208823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rgbClr val="003399"/>
                </a:solidFill>
                <a:latin typeface="Cambria" panose="02040503050406030204" pitchFamily="18" charset="0"/>
                <a:cs typeface="Aharoni" panose="02010803020104030203" pitchFamily="2" charset="-79"/>
              </a:defRPr>
            </a:lvl1pPr>
          </a:lstStyle>
          <a:p>
            <a:r>
              <a:rPr lang="fr-FR" dirty="0"/>
              <a:t>Etre lisible et </a:t>
            </a:r>
            <a:r>
              <a:rPr lang="fr-FR" dirty="0" smtClean="0"/>
              <a:t>facilement accessible</a:t>
            </a:r>
            <a:endParaRPr lang="fr-FR" dirty="0"/>
          </a:p>
        </p:txBody>
      </p:sp>
      <p:sp>
        <p:nvSpPr>
          <p:cNvPr id="30" name="Forme libre 29"/>
          <p:cNvSpPr/>
          <p:nvPr/>
        </p:nvSpPr>
        <p:spPr>
          <a:xfrm>
            <a:off x="3618703" y="672837"/>
            <a:ext cx="521249" cy="470615"/>
          </a:xfrm>
          <a:custGeom>
            <a:avLst/>
            <a:gdLst>
              <a:gd name="connsiteX0" fmla="*/ 167509 w 777109"/>
              <a:gd name="connsiteY0" fmla="*/ 482600 h 701621"/>
              <a:gd name="connsiteX1" fmla="*/ 243709 w 777109"/>
              <a:gd name="connsiteY1" fmla="*/ 393700 h 701621"/>
              <a:gd name="connsiteX2" fmla="*/ 307209 w 777109"/>
              <a:gd name="connsiteY2" fmla="*/ 342900 h 701621"/>
              <a:gd name="connsiteX3" fmla="*/ 345309 w 777109"/>
              <a:gd name="connsiteY3" fmla="*/ 292100 h 701621"/>
              <a:gd name="connsiteX4" fmla="*/ 383409 w 777109"/>
              <a:gd name="connsiteY4" fmla="*/ 254000 h 701621"/>
              <a:gd name="connsiteX5" fmla="*/ 408809 w 777109"/>
              <a:gd name="connsiteY5" fmla="*/ 215900 h 701621"/>
              <a:gd name="connsiteX6" fmla="*/ 446909 w 777109"/>
              <a:gd name="connsiteY6" fmla="*/ 203200 h 701621"/>
              <a:gd name="connsiteX7" fmla="*/ 358009 w 777109"/>
              <a:gd name="connsiteY7" fmla="*/ 203200 h 701621"/>
              <a:gd name="connsiteX8" fmla="*/ 396109 w 777109"/>
              <a:gd name="connsiteY8" fmla="*/ 190500 h 701621"/>
              <a:gd name="connsiteX9" fmla="*/ 459609 w 777109"/>
              <a:gd name="connsiteY9" fmla="*/ 152400 h 701621"/>
              <a:gd name="connsiteX10" fmla="*/ 586609 w 777109"/>
              <a:gd name="connsiteY10" fmla="*/ 88900 h 701621"/>
              <a:gd name="connsiteX11" fmla="*/ 637409 w 777109"/>
              <a:gd name="connsiteY11" fmla="*/ 63500 h 701621"/>
              <a:gd name="connsiteX12" fmla="*/ 688209 w 777109"/>
              <a:gd name="connsiteY12" fmla="*/ 50800 h 701621"/>
              <a:gd name="connsiteX13" fmla="*/ 726309 w 777109"/>
              <a:gd name="connsiteY13" fmla="*/ 25400 h 701621"/>
              <a:gd name="connsiteX14" fmla="*/ 777109 w 777109"/>
              <a:gd name="connsiteY14" fmla="*/ 0 h 701621"/>
              <a:gd name="connsiteX15" fmla="*/ 764409 w 777109"/>
              <a:gd name="connsiteY15" fmla="*/ 38100 h 701621"/>
              <a:gd name="connsiteX16" fmla="*/ 662809 w 777109"/>
              <a:gd name="connsiteY16" fmla="*/ 152400 h 701621"/>
              <a:gd name="connsiteX17" fmla="*/ 650109 w 777109"/>
              <a:gd name="connsiteY17" fmla="*/ 190500 h 701621"/>
              <a:gd name="connsiteX18" fmla="*/ 599309 w 777109"/>
              <a:gd name="connsiteY18" fmla="*/ 266700 h 701621"/>
              <a:gd name="connsiteX19" fmla="*/ 561209 w 777109"/>
              <a:gd name="connsiteY19" fmla="*/ 368300 h 701621"/>
              <a:gd name="connsiteX20" fmla="*/ 510409 w 777109"/>
              <a:gd name="connsiteY20" fmla="*/ 292100 h 701621"/>
              <a:gd name="connsiteX21" fmla="*/ 472309 w 777109"/>
              <a:gd name="connsiteY21" fmla="*/ 266700 h 701621"/>
              <a:gd name="connsiteX22" fmla="*/ 434209 w 777109"/>
              <a:gd name="connsiteY22" fmla="*/ 279400 h 701621"/>
              <a:gd name="connsiteX23" fmla="*/ 408809 w 777109"/>
              <a:gd name="connsiteY23" fmla="*/ 317500 h 701621"/>
              <a:gd name="connsiteX24" fmla="*/ 370709 w 777109"/>
              <a:gd name="connsiteY24" fmla="*/ 342900 h 701621"/>
              <a:gd name="connsiteX25" fmla="*/ 358009 w 777109"/>
              <a:gd name="connsiteY25" fmla="*/ 381000 h 701621"/>
              <a:gd name="connsiteX26" fmla="*/ 281809 w 777109"/>
              <a:gd name="connsiteY26" fmla="*/ 431800 h 701621"/>
              <a:gd name="connsiteX27" fmla="*/ 345309 w 777109"/>
              <a:gd name="connsiteY27" fmla="*/ 457200 h 701621"/>
              <a:gd name="connsiteX28" fmla="*/ 383409 w 777109"/>
              <a:gd name="connsiteY28" fmla="*/ 469900 h 701621"/>
              <a:gd name="connsiteX29" fmla="*/ 345309 w 777109"/>
              <a:gd name="connsiteY29" fmla="*/ 482600 h 701621"/>
              <a:gd name="connsiteX30" fmla="*/ 256409 w 777109"/>
              <a:gd name="connsiteY30" fmla="*/ 520700 h 701621"/>
              <a:gd name="connsiteX31" fmla="*/ 218309 w 777109"/>
              <a:gd name="connsiteY31" fmla="*/ 546100 h 701621"/>
              <a:gd name="connsiteX32" fmla="*/ 180209 w 777109"/>
              <a:gd name="connsiteY32" fmla="*/ 558800 h 701621"/>
              <a:gd name="connsiteX33" fmla="*/ 142109 w 777109"/>
              <a:gd name="connsiteY33" fmla="*/ 596900 h 701621"/>
              <a:gd name="connsiteX34" fmla="*/ 91309 w 777109"/>
              <a:gd name="connsiteY34" fmla="*/ 622300 h 701621"/>
              <a:gd name="connsiteX35" fmla="*/ 27809 w 777109"/>
              <a:gd name="connsiteY35" fmla="*/ 660400 h 701621"/>
              <a:gd name="connsiteX36" fmla="*/ 2409 w 777109"/>
              <a:gd name="connsiteY36" fmla="*/ 698500 h 701621"/>
              <a:gd name="connsiteX37" fmla="*/ 15109 w 777109"/>
              <a:gd name="connsiteY37" fmla="*/ 622300 h 701621"/>
              <a:gd name="connsiteX38" fmla="*/ 53209 w 777109"/>
              <a:gd name="connsiteY38" fmla="*/ 508000 h 701621"/>
              <a:gd name="connsiteX39" fmla="*/ 65909 w 777109"/>
              <a:gd name="connsiteY39" fmla="*/ 469900 h 701621"/>
              <a:gd name="connsiteX40" fmla="*/ 78609 w 777109"/>
              <a:gd name="connsiteY40" fmla="*/ 419100 h 701621"/>
              <a:gd name="connsiteX41" fmla="*/ 91309 w 777109"/>
              <a:gd name="connsiteY41" fmla="*/ 381000 h 701621"/>
              <a:gd name="connsiteX42" fmla="*/ 104009 w 777109"/>
              <a:gd name="connsiteY42" fmla="*/ 317500 h 701621"/>
              <a:gd name="connsiteX43" fmla="*/ 116709 w 777109"/>
              <a:gd name="connsiteY43" fmla="*/ 444500 h 70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77109" h="701621">
                <a:moveTo>
                  <a:pt x="167509" y="482600"/>
                </a:moveTo>
                <a:cubicBezTo>
                  <a:pt x="192909" y="452967"/>
                  <a:pt x="216111" y="421298"/>
                  <a:pt x="243709" y="393700"/>
                </a:cubicBezTo>
                <a:cubicBezTo>
                  <a:pt x="262876" y="374533"/>
                  <a:pt x="288042" y="362067"/>
                  <a:pt x="307209" y="342900"/>
                </a:cubicBezTo>
                <a:cubicBezTo>
                  <a:pt x="322176" y="327933"/>
                  <a:pt x="331534" y="308171"/>
                  <a:pt x="345309" y="292100"/>
                </a:cubicBezTo>
                <a:cubicBezTo>
                  <a:pt x="356998" y="278463"/>
                  <a:pt x="371911" y="267798"/>
                  <a:pt x="383409" y="254000"/>
                </a:cubicBezTo>
                <a:cubicBezTo>
                  <a:pt x="393180" y="242274"/>
                  <a:pt x="396890" y="225435"/>
                  <a:pt x="408809" y="215900"/>
                </a:cubicBezTo>
                <a:cubicBezTo>
                  <a:pt x="419262" y="207537"/>
                  <a:pt x="434209" y="207433"/>
                  <a:pt x="446909" y="203200"/>
                </a:cubicBezTo>
                <a:cubicBezTo>
                  <a:pt x="392250" y="184980"/>
                  <a:pt x="421796" y="187253"/>
                  <a:pt x="358009" y="203200"/>
                </a:cubicBezTo>
                <a:cubicBezTo>
                  <a:pt x="345022" y="206447"/>
                  <a:pt x="384630" y="197388"/>
                  <a:pt x="396109" y="190500"/>
                </a:cubicBezTo>
                <a:cubicBezTo>
                  <a:pt x="417276" y="177800"/>
                  <a:pt x="437829" y="164016"/>
                  <a:pt x="459609" y="152400"/>
                </a:cubicBezTo>
                <a:cubicBezTo>
                  <a:pt x="501371" y="130127"/>
                  <a:pt x="544276" y="110067"/>
                  <a:pt x="586609" y="88900"/>
                </a:cubicBezTo>
                <a:cubicBezTo>
                  <a:pt x="603542" y="80433"/>
                  <a:pt x="619042" y="68092"/>
                  <a:pt x="637409" y="63500"/>
                </a:cubicBezTo>
                <a:lnTo>
                  <a:pt x="688209" y="50800"/>
                </a:lnTo>
                <a:cubicBezTo>
                  <a:pt x="700909" y="42333"/>
                  <a:pt x="713057" y="32973"/>
                  <a:pt x="726309" y="25400"/>
                </a:cubicBezTo>
                <a:cubicBezTo>
                  <a:pt x="742747" y="16007"/>
                  <a:pt x="777109" y="0"/>
                  <a:pt x="777109" y="0"/>
                </a:cubicBezTo>
                <a:cubicBezTo>
                  <a:pt x="772876" y="12700"/>
                  <a:pt x="772628" y="27533"/>
                  <a:pt x="764409" y="38100"/>
                </a:cubicBezTo>
                <a:cubicBezTo>
                  <a:pt x="717287" y="98686"/>
                  <a:pt x="691193" y="95633"/>
                  <a:pt x="662809" y="152400"/>
                </a:cubicBezTo>
                <a:cubicBezTo>
                  <a:pt x="656822" y="164374"/>
                  <a:pt x="656610" y="178798"/>
                  <a:pt x="650109" y="190500"/>
                </a:cubicBezTo>
                <a:cubicBezTo>
                  <a:pt x="635284" y="217185"/>
                  <a:pt x="599309" y="266700"/>
                  <a:pt x="599309" y="266700"/>
                </a:cubicBezTo>
                <a:cubicBezTo>
                  <a:pt x="598502" y="269928"/>
                  <a:pt x="576535" y="373409"/>
                  <a:pt x="561209" y="368300"/>
                </a:cubicBezTo>
                <a:cubicBezTo>
                  <a:pt x="532249" y="358647"/>
                  <a:pt x="527342" y="317500"/>
                  <a:pt x="510409" y="292100"/>
                </a:cubicBezTo>
                <a:cubicBezTo>
                  <a:pt x="501942" y="279400"/>
                  <a:pt x="485009" y="275167"/>
                  <a:pt x="472309" y="266700"/>
                </a:cubicBezTo>
                <a:cubicBezTo>
                  <a:pt x="459609" y="270933"/>
                  <a:pt x="444662" y="271037"/>
                  <a:pt x="434209" y="279400"/>
                </a:cubicBezTo>
                <a:cubicBezTo>
                  <a:pt x="422290" y="288935"/>
                  <a:pt x="419602" y="306707"/>
                  <a:pt x="408809" y="317500"/>
                </a:cubicBezTo>
                <a:cubicBezTo>
                  <a:pt x="398016" y="328293"/>
                  <a:pt x="383409" y="334433"/>
                  <a:pt x="370709" y="342900"/>
                </a:cubicBezTo>
                <a:cubicBezTo>
                  <a:pt x="366476" y="355600"/>
                  <a:pt x="367475" y="371534"/>
                  <a:pt x="358009" y="381000"/>
                </a:cubicBezTo>
                <a:cubicBezTo>
                  <a:pt x="336423" y="402586"/>
                  <a:pt x="281809" y="431800"/>
                  <a:pt x="281809" y="431800"/>
                </a:cubicBezTo>
                <a:cubicBezTo>
                  <a:pt x="258384" y="502075"/>
                  <a:pt x="260871" y="457200"/>
                  <a:pt x="345309" y="457200"/>
                </a:cubicBezTo>
                <a:cubicBezTo>
                  <a:pt x="358696" y="457200"/>
                  <a:pt x="370709" y="465667"/>
                  <a:pt x="383409" y="469900"/>
                </a:cubicBezTo>
                <a:cubicBezTo>
                  <a:pt x="370709" y="474133"/>
                  <a:pt x="357614" y="477327"/>
                  <a:pt x="345309" y="482600"/>
                </a:cubicBezTo>
                <a:cubicBezTo>
                  <a:pt x="235455" y="529680"/>
                  <a:pt x="345760" y="490916"/>
                  <a:pt x="256409" y="520700"/>
                </a:cubicBezTo>
                <a:cubicBezTo>
                  <a:pt x="243709" y="529167"/>
                  <a:pt x="231961" y="539274"/>
                  <a:pt x="218309" y="546100"/>
                </a:cubicBezTo>
                <a:cubicBezTo>
                  <a:pt x="206335" y="552087"/>
                  <a:pt x="191348" y="551374"/>
                  <a:pt x="180209" y="558800"/>
                </a:cubicBezTo>
                <a:cubicBezTo>
                  <a:pt x="165265" y="568763"/>
                  <a:pt x="156724" y="586461"/>
                  <a:pt x="142109" y="596900"/>
                </a:cubicBezTo>
                <a:cubicBezTo>
                  <a:pt x="126703" y="607904"/>
                  <a:pt x="107859" y="613106"/>
                  <a:pt x="91309" y="622300"/>
                </a:cubicBezTo>
                <a:cubicBezTo>
                  <a:pt x="69731" y="634288"/>
                  <a:pt x="48976" y="647700"/>
                  <a:pt x="27809" y="660400"/>
                </a:cubicBezTo>
                <a:cubicBezTo>
                  <a:pt x="19342" y="673100"/>
                  <a:pt x="7236" y="712980"/>
                  <a:pt x="2409" y="698500"/>
                </a:cubicBezTo>
                <a:cubicBezTo>
                  <a:pt x="-5734" y="674071"/>
                  <a:pt x="8864" y="647282"/>
                  <a:pt x="15109" y="622300"/>
                </a:cubicBezTo>
                <a:lnTo>
                  <a:pt x="53209" y="508000"/>
                </a:lnTo>
                <a:cubicBezTo>
                  <a:pt x="57442" y="495300"/>
                  <a:pt x="62662" y="482887"/>
                  <a:pt x="65909" y="469900"/>
                </a:cubicBezTo>
                <a:cubicBezTo>
                  <a:pt x="70142" y="452967"/>
                  <a:pt x="73814" y="435883"/>
                  <a:pt x="78609" y="419100"/>
                </a:cubicBezTo>
                <a:cubicBezTo>
                  <a:pt x="82287" y="406228"/>
                  <a:pt x="88062" y="393987"/>
                  <a:pt x="91309" y="381000"/>
                </a:cubicBezTo>
                <a:cubicBezTo>
                  <a:pt x="96544" y="360059"/>
                  <a:pt x="99776" y="338667"/>
                  <a:pt x="104009" y="317500"/>
                </a:cubicBezTo>
                <a:cubicBezTo>
                  <a:pt x="126080" y="383713"/>
                  <a:pt x="116709" y="342213"/>
                  <a:pt x="116709" y="4445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Forme libre 33"/>
          <p:cNvSpPr/>
          <p:nvPr/>
        </p:nvSpPr>
        <p:spPr>
          <a:xfrm rot="2921372">
            <a:off x="4661199" y="3045888"/>
            <a:ext cx="341061" cy="326834"/>
          </a:xfrm>
          <a:custGeom>
            <a:avLst/>
            <a:gdLst>
              <a:gd name="connsiteX0" fmla="*/ 167509 w 777109"/>
              <a:gd name="connsiteY0" fmla="*/ 482600 h 701621"/>
              <a:gd name="connsiteX1" fmla="*/ 243709 w 777109"/>
              <a:gd name="connsiteY1" fmla="*/ 393700 h 701621"/>
              <a:gd name="connsiteX2" fmla="*/ 307209 w 777109"/>
              <a:gd name="connsiteY2" fmla="*/ 342900 h 701621"/>
              <a:gd name="connsiteX3" fmla="*/ 345309 w 777109"/>
              <a:gd name="connsiteY3" fmla="*/ 292100 h 701621"/>
              <a:gd name="connsiteX4" fmla="*/ 383409 w 777109"/>
              <a:gd name="connsiteY4" fmla="*/ 254000 h 701621"/>
              <a:gd name="connsiteX5" fmla="*/ 408809 w 777109"/>
              <a:gd name="connsiteY5" fmla="*/ 215900 h 701621"/>
              <a:gd name="connsiteX6" fmla="*/ 446909 w 777109"/>
              <a:gd name="connsiteY6" fmla="*/ 203200 h 701621"/>
              <a:gd name="connsiteX7" fmla="*/ 358009 w 777109"/>
              <a:gd name="connsiteY7" fmla="*/ 203200 h 701621"/>
              <a:gd name="connsiteX8" fmla="*/ 396109 w 777109"/>
              <a:gd name="connsiteY8" fmla="*/ 190500 h 701621"/>
              <a:gd name="connsiteX9" fmla="*/ 459609 w 777109"/>
              <a:gd name="connsiteY9" fmla="*/ 152400 h 701621"/>
              <a:gd name="connsiteX10" fmla="*/ 586609 w 777109"/>
              <a:gd name="connsiteY10" fmla="*/ 88900 h 701621"/>
              <a:gd name="connsiteX11" fmla="*/ 637409 w 777109"/>
              <a:gd name="connsiteY11" fmla="*/ 63500 h 701621"/>
              <a:gd name="connsiteX12" fmla="*/ 688209 w 777109"/>
              <a:gd name="connsiteY12" fmla="*/ 50800 h 701621"/>
              <a:gd name="connsiteX13" fmla="*/ 726309 w 777109"/>
              <a:gd name="connsiteY13" fmla="*/ 25400 h 701621"/>
              <a:gd name="connsiteX14" fmla="*/ 777109 w 777109"/>
              <a:gd name="connsiteY14" fmla="*/ 0 h 701621"/>
              <a:gd name="connsiteX15" fmla="*/ 764409 w 777109"/>
              <a:gd name="connsiteY15" fmla="*/ 38100 h 701621"/>
              <a:gd name="connsiteX16" fmla="*/ 662809 w 777109"/>
              <a:gd name="connsiteY16" fmla="*/ 152400 h 701621"/>
              <a:gd name="connsiteX17" fmla="*/ 650109 w 777109"/>
              <a:gd name="connsiteY17" fmla="*/ 190500 h 701621"/>
              <a:gd name="connsiteX18" fmla="*/ 599309 w 777109"/>
              <a:gd name="connsiteY18" fmla="*/ 266700 h 701621"/>
              <a:gd name="connsiteX19" fmla="*/ 561209 w 777109"/>
              <a:gd name="connsiteY19" fmla="*/ 368300 h 701621"/>
              <a:gd name="connsiteX20" fmla="*/ 510409 w 777109"/>
              <a:gd name="connsiteY20" fmla="*/ 292100 h 701621"/>
              <a:gd name="connsiteX21" fmla="*/ 472309 w 777109"/>
              <a:gd name="connsiteY21" fmla="*/ 266700 h 701621"/>
              <a:gd name="connsiteX22" fmla="*/ 434209 w 777109"/>
              <a:gd name="connsiteY22" fmla="*/ 279400 h 701621"/>
              <a:gd name="connsiteX23" fmla="*/ 408809 w 777109"/>
              <a:gd name="connsiteY23" fmla="*/ 317500 h 701621"/>
              <a:gd name="connsiteX24" fmla="*/ 370709 w 777109"/>
              <a:gd name="connsiteY24" fmla="*/ 342900 h 701621"/>
              <a:gd name="connsiteX25" fmla="*/ 358009 w 777109"/>
              <a:gd name="connsiteY25" fmla="*/ 381000 h 701621"/>
              <a:gd name="connsiteX26" fmla="*/ 281809 w 777109"/>
              <a:gd name="connsiteY26" fmla="*/ 431800 h 701621"/>
              <a:gd name="connsiteX27" fmla="*/ 345309 w 777109"/>
              <a:gd name="connsiteY27" fmla="*/ 457200 h 701621"/>
              <a:gd name="connsiteX28" fmla="*/ 383409 w 777109"/>
              <a:gd name="connsiteY28" fmla="*/ 469900 h 701621"/>
              <a:gd name="connsiteX29" fmla="*/ 345309 w 777109"/>
              <a:gd name="connsiteY29" fmla="*/ 482600 h 701621"/>
              <a:gd name="connsiteX30" fmla="*/ 256409 w 777109"/>
              <a:gd name="connsiteY30" fmla="*/ 520700 h 701621"/>
              <a:gd name="connsiteX31" fmla="*/ 218309 w 777109"/>
              <a:gd name="connsiteY31" fmla="*/ 546100 h 701621"/>
              <a:gd name="connsiteX32" fmla="*/ 180209 w 777109"/>
              <a:gd name="connsiteY32" fmla="*/ 558800 h 701621"/>
              <a:gd name="connsiteX33" fmla="*/ 142109 w 777109"/>
              <a:gd name="connsiteY33" fmla="*/ 596900 h 701621"/>
              <a:gd name="connsiteX34" fmla="*/ 91309 w 777109"/>
              <a:gd name="connsiteY34" fmla="*/ 622300 h 701621"/>
              <a:gd name="connsiteX35" fmla="*/ 27809 w 777109"/>
              <a:gd name="connsiteY35" fmla="*/ 660400 h 701621"/>
              <a:gd name="connsiteX36" fmla="*/ 2409 w 777109"/>
              <a:gd name="connsiteY36" fmla="*/ 698500 h 701621"/>
              <a:gd name="connsiteX37" fmla="*/ 15109 w 777109"/>
              <a:gd name="connsiteY37" fmla="*/ 622300 h 701621"/>
              <a:gd name="connsiteX38" fmla="*/ 53209 w 777109"/>
              <a:gd name="connsiteY38" fmla="*/ 508000 h 701621"/>
              <a:gd name="connsiteX39" fmla="*/ 65909 w 777109"/>
              <a:gd name="connsiteY39" fmla="*/ 469900 h 701621"/>
              <a:gd name="connsiteX40" fmla="*/ 78609 w 777109"/>
              <a:gd name="connsiteY40" fmla="*/ 419100 h 701621"/>
              <a:gd name="connsiteX41" fmla="*/ 91309 w 777109"/>
              <a:gd name="connsiteY41" fmla="*/ 381000 h 701621"/>
              <a:gd name="connsiteX42" fmla="*/ 104009 w 777109"/>
              <a:gd name="connsiteY42" fmla="*/ 317500 h 701621"/>
              <a:gd name="connsiteX43" fmla="*/ 116709 w 777109"/>
              <a:gd name="connsiteY43" fmla="*/ 444500 h 70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77109" h="701621">
                <a:moveTo>
                  <a:pt x="167509" y="482600"/>
                </a:moveTo>
                <a:cubicBezTo>
                  <a:pt x="192909" y="452967"/>
                  <a:pt x="216111" y="421298"/>
                  <a:pt x="243709" y="393700"/>
                </a:cubicBezTo>
                <a:cubicBezTo>
                  <a:pt x="262876" y="374533"/>
                  <a:pt x="288042" y="362067"/>
                  <a:pt x="307209" y="342900"/>
                </a:cubicBezTo>
                <a:cubicBezTo>
                  <a:pt x="322176" y="327933"/>
                  <a:pt x="331534" y="308171"/>
                  <a:pt x="345309" y="292100"/>
                </a:cubicBezTo>
                <a:cubicBezTo>
                  <a:pt x="356998" y="278463"/>
                  <a:pt x="371911" y="267798"/>
                  <a:pt x="383409" y="254000"/>
                </a:cubicBezTo>
                <a:cubicBezTo>
                  <a:pt x="393180" y="242274"/>
                  <a:pt x="396890" y="225435"/>
                  <a:pt x="408809" y="215900"/>
                </a:cubicBezTo>
                <a:cubicBezTo>
                  <a:pt x="419262" y="207537"/>
                  <a:pt x="434209" y="207433"/>
                  <a:pt x="446909" y="203200"/>
                </a:cubicBezTo>
                <a:cubicBezTo>
                  <a:pt x="392250" y="184980"/>
                  <a:pt x="421796" y="187253"/>
                  <a:pt x="358009" y="203200"/>
                </a:cubicBezTo>
                <a:cubicBezTo>
                  <a:pt x="345022" y="206447"/>
                  <a:pt x="384630" y="197388"/>
                  <a:pt x="396109" y="190500"/>
                </a:cubicBezTo>
                <a:cubicBezTo>
                  <a:pt x="417276" y="177800"/>
                  <a:pt x="437829" y="164016"/>
                  <a:pt x="459609" y="152400"/>
                </a:cubicBezTo>
                <a:cubicBezTo>
                  <a:pt x="501371" y="130127"/>
                  <a:pt x="544276" y="110067"/>
                  <a:pt x="586609" y="88900"/>
                </a:cubicBezTo>
                <a:cubicBezTo>
                  <a:pt x="603542" y="80433"/>
                  <a:pt x="619042" y="68092"/>
                  <a:pt x="637409" y="63500"/>
                </a:cubicBezTo>
                <a:lnTo>
                  <a:pt x="688209" y="50800"/>
                </a:lnTo>
                <a:cubicBezTo>
                  <a:pt x="700909" y="42333"/>
                  <a:pt x="713057" y="32973"/>
                  <a:pt x="726309" y="25400"/>
                </a:cubicBezTo>
                <a:cubicBezTo>
                  <a:pt x="742747" y="16007"/>
                  <a:pt x="777109" y="0"/>
                  <a:pt x="777109" y="0"/>
                </a:cubicBezTo>
                <a:cubicBezTo>
                  <a:pt x="772876" y="12700"/>
                  <a:pt x="772628" y="27533"/>
                  <a:pt x="764409" y="38100"/>
                </a:cubicBezTo>
                <a:cubicBezTo>
                  <a:pt x="717287" y="98686"/>
                  <a:pt x="691193" y="95633"/>
                  <a:pt x="662809" y="152400"/>
                </a:cubicBezTo>
                <a:cubicBezTo>
                  <a:pt x="656822" y="164374"/>
                  <a:pt x="656610" y="178798"/>
                  <a:pt x="650109" y="190500"/>
                </a:cubicBezTo>
                <a:cubicBezTo>
                  <a:pt x="635284" y="217185"/>
                  <a:pt x="599309" y="266700"/>
                  <a:pt x="599309" y="266700"/>
                </a:cubicBezTo>
                <a:cubicBezTo>
                  <a:pt x="598502" y="269928"/>
                  <a:pt x="576535" y="373409"/>
                  <a:pt x="561209" y="368300"/>
                </a:cubicBezTo>
                <a:cubicBezTo>
                  <a:pt x="532249" y="358647"/>
                  <a:pt x="527342" y="317500"/>
                  <a:pt x="510409" y="292100"/>
                </a:cubicBezTo>
                <a:cubicBezTo>
                  <a:pt x="501942" y="279400"/>
                  <a:pt x="485009" y="275167"/>
                  <a:pt x="472309" y="266700"/>
                </a:cubicBezTo>
                <a:cubicBezTo>
                  <a:pt x="459609" y="270933"/>
                  <a:pt x="444662" y="271037"/>
                  <a:pt x="434209" y="279400"/>
                </a:cubicBezTo>
                <a:cubicBezTo>
                  <a:pt x="422290" y="288935"/>
                  <a:pt x="419602" y="306707"/>
                  <a:pt x="408809" y="317500"/>
                </a:cubicBezTo>
                <a:cubicBezTo>
                  <a:pt x="398016" y="328293"/>
                  <a:pt x="383409" y="334433"/>
                  <a:pt x="370709" y="342900"/>
                </a:cubicBezTo>
                <a:cubicBezTo>
                  <a:pt x="366476" y="355600"/>
                  <a:pt x="367475" y="371534"/>
                  <a:pt x="358009" y="381000"/>
                </a:cubicBezTo>
                <a:cubicBezTo>
                  <a:pt x="336423" y="402586"/>
                  <a:pt x="281809" y="431800"/>
                  <a:pt x="281809" y="431800"/>
                </a:cubicBezTo>
                <a:cubicBezTo>
                  <a:pt x="258384" y="502075"/>
                  <a:pt x="260871" y="457200"/>
                  <a:pt x="345309" y="457200"/>
                </a:cubicBezTo>
                <a:cubicBezTo>
                  <a:pt x="358696" y="457200"/>
                  <a:pt x="370709" y="465667"/>
                  <a:pt x="383409" y="469900"/>
                </a:cubicBezTo>
                <a:cubicBezTo>
                  <a:pt x="370709" y="474133"/>
                  <a:pt x="357614" y="477327"/>
                  <a:pt x="345309" y="482600"/>
                </a:cubicBezTo>
                <a:cubicBezTo>
                  <a:pt x="235455" y="529680"/>
                  <a:pt x="345760" y="490916"/>
                  <a:pt x="256409" y="520700"/>
                </a:cubicBezTo>
                <a:cubicBezTo>
                  <a:pt x="243709" y="529167"/>
                  <a:pt x="231961" y="539274"/>
                  <a:pt x="218309" y="546100"/>
                </a:cubicBezTo>
                <a:cubicBezTo>
                  <a:pt x="206335" y="552087"/>
                  <a:pt x="191348" y="551374"/>
                  <a:pt x="180209" y="558800"/>
                </a:cubicBezTo>
                <a:cubicBezTo>
                  <a:pt x="165265" y="568763"/>
                  <a:pt x="156724" y="586461"/>
                  <a:pt x="142109" y="596900"/>
                </a:cubicBezTo>
                <a:cubicBezTo>
                  <a:pt x="126703" y="607904"/>
                  <a:pt x="107859" y="613106"/>
                  <a:pt x="91309" y="622300"/>
                </a:cubicBezTo>
                <a:cubicBezTo>
                  <a:pt x="69731" y="634288"/>
                  <a:pt x="48976" y="647700"/>
                  <a:pt x="27809" y="660400"/>
                </a:cubicBezTo>
                <a:cubicBezTo>
                  <a:pt x="19342" y="673100"/>
                  <a:pt x="7236" y="712980"/>
                  <a:pt x="2409" y="698500"/>
                </a:cubicBezTo>
                <a:cubicBezTo>
                  <a:pt x="-5734" y="674071"/>
                  <a:pt x="8864" y="647282"/>
                  <a:pt x="15109" y="622300"/>
                </a:cubicBezTo>
                <a:lnTo>
                  <a:pt x="53209" y="508000"/>
                </a:lnTo>
                <a:cubicBezTo>
                  <a:pt x="57442" y="495300"/>
                  <a:pt x="62662" y="482887"/>
                  <a:pt x="65909" y="469900"/>
                </a:cubicBezTo>
                <a:cubicBezTo>
                  <a:pt x="70142" y="452967"/>
                  <a:pt x="73814" y="435883"/>
                  <a:pt x="78609" y="419100"/>
                </a:cubicBezTo>
                <a:cubicBezTo>
                  <a:pt x="82287" y="406228"/>
                  <a:pt x="88062" y="393987"/>
                  <a:pt x="91309" y="381000"/>
                </a:cubicBezTo>
                <a:cubicBezTo>
                  <a:pt x="96544" y="360059"/>
                  <a:pt x="99776" y="338667"/>
                  <a:pt x="104009" y="317500"/>
                </a:cubicBezTo>
                <a:cubicBezTo>
                  <a:pt x="126080" y="383713"/>
                  <a:pt x="116709" y="342213"/>
                  <a:pt x="116709" y="4445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75868" y="1988840"/>
            <a:ext cx="324036" cy="324036"/>
          </a:xfrm>
          <a:prstGeom prst="rect">
            <a:avLst/>
          </a:prstGeom>
          <a:solidFill>
            <a:srgbClr val="CC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1925706" y="4170689"/>
            <a:ext cx="324036" cy="324036"/>
          </a:xfrm>
          <a:prstGeom prst="rect">
            <a:avLst/>
          </a:prstGeom>
          <a:solidFill>
            <a:srgbClr val="CC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3293858" y="2621787"/>
            <a:ext cx="324036" cy="324036"/>
          </a:xfrm>
          <a:prstGeom prst="rect">
            <a:avLst/>
          </a:prstGeom>
          <a:solidFill>
            <a:srgbClr val="CC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4305356" y="3019617"/>
            <a:ext cx="157209" cy="157209"/>
          </a:xfrm>
          <a:prstGeom prst="rect">
            <a:avLst/>
          </a:prstGeom>
          <a:solidFill>
            <a:srgbClr val="CC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3455876" y="1215921"/>
            <a:ext cx="157209" cy="157209"/>
          </a:xfrm>
          <a:prstGeom prst="rect">
            <a:avLst/>
          </a:prstGeom>
          <a:solidFill>
            <a:srgbClr val="CC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2880232" y="3874241"/>
            <a:ext cx="157209" cy="157209"/>
          </a:xfrm>
          <a:prstGeom prst="rect">
            <a:avLst/>
          </a:prstGeom>
          <a:solidFill>
            <a:srgbClr val="CC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2339752" y="4169814"/>
            <a:ext cx="157209" cy="157209"/>
          </a:xfrm>
          <a:prstGeom prst="rect">
            <a:avLst/>
          </a:prstGeom>
          <a:solidFill>
            <a:srgbClr val="CC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6660232" y="2920134"/>
            <a:ext cx="2304256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rgbClr val="003399"/>
                </a:solidFill>
                <a:latin typeface="Cambria" panose="02040503050406030204" pitchFamily="18" charset="0"/>
                <a:cs typeface="Aharoni" panose="02010803020104030203" pitchFamily="2" charset="-79"/>
              </a:defRPr>
            </a:lvl1pPr>
          </a:lstStyle>
          <a:p>
            <a:r>
              <a:rPr lang="fr-FR" dirty="0">
                <a:solidFill>
                  <a:srgbClr val="CC0066"/>
                </a:solidFill>
              </a:rPr>
              <a:t>Rendre les polarités économiques lisibles, être réactif et rester attractif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372200" y="3019617"/>
            <a:ext cx="162018" cy="162018"/>
          </a:xfrm>
          <a:prstGeom prst="rect">
            <a:avLst/>
          </a:prstGeom>
          <a:solidFill>
            <a:srgbClr val="CC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Forme libre 53"/>
          <p:cNvSpPr/>
          <p:nvPr/>
        </p:nvSpPr>
        <p:spPr>
          <a:xfrm rot="6376122">
            <a:off x="6266878" y="2258599"/>
            <a:ext cx="341061" cy="326834"/>
          </a:xfrm>
          <a:custGeom>
            <a:avLst/>
            <a:gdLst>
              <a:gd name="connsiteX0" fmla="*/ 167509 w 777109"/>
              <a:gd name="connsiteY0" fmla="*/ 482600 h 701621"/>
              <a:gd name="connsiteX1" fmla="*/ 243709 w 777109"/>
              <a:gd name="connsiteY1" fmla="*/ 393700 h 701621"/>
              <a:gd name="connsiteX2" fmla="*/ 307209 w 777109"/>
              <a:gd name="connsiteY2" fmla="*/ 342900 h 701621"/>
              <a:gd name="connsiteX3" fmla="*/ 345309 w 777109"/>
              <a:gd name="connsiteY3" fmla="*/ 292100 h 701621"/>
              <a:gd name="connsiteX4" fmla="*/ 383409 w 777109"/>
              <a:gd name="connsiteY4" fmla="*/ 254000 h 701621"/>
              <a:gd name="connsiteX5" fmla="*/ 408809 w 777109"/>
              <a:gd name="connsiteY5" fmla="*/ 215900 h 701621"/>
              <a:gd name="connsiteX6" fmla="*/ 446909 w 777109"/>
              <a:gd name="connsiteY6" fmla="*/ 203200 h 701621"/>
              <a:gd name="connsiteX7" fmla="*/ 358009 w 777109"/>
              <a:gd name="connsiteY7" fmla="*/ 203200 h 701621"/>
              <a:gd name="connsiteX8" fmla="*/ 396109 w 777109"/>
              <a:gd name="connsiteY8" fmla="*/ 190500 h 701621"/>
              <a:gd name="connsiteX9" fmla="*/ 459609 w 777109"/>
              <a:gd name="connsiteY9" fmla="*/ 152400 h 701621"/>
              <a:gd name="connsiteX10" fmla="*/ 586609 w 777109"/>
              <a:gd name="connsiteY10" fmla="*/ 88900 h 701621"/>
              <a:gd name="connsiteX11" fmla="*/ 637409 w 777109"/>
              <a:gd name="connsiteY11" fmla="*/ 63500 h 701621"/>
              <a:gd name="connsiteX12" fmla="*/ 688209 w 777109"/>
              <a:gd name="connsiteY12" fmla="*/ 50800 h 701621"/>
              <a:gd name="connsiteX13" fmla="*/ 726309 w 777109"/>
              <a:gd name="connsiteY13" fmla="*/ 25400 h 701621"/>
              <a:gd name="connsiteX14" fmla="*/ 777109 w 777109"/>
              <a:gd name="connsiteY14" fmla="*/ 0 h 701621"/>
              <a:gd name="connsiteX15" fmla="*/ 764409 w 777109"/>
              <a:gd name="connsiteY15" fmla="*/ 38100 h 701621"/>
              <a:gd name="connsiteX16" fmla="*/ 662809 w 777109"/>
              <a:gd name="connsiteY16" fmla="*/ 152400 h 701621"/>
              <a:gd name="connsiteX17" fmla="*/ 650109 w 777109"/>
              <a:gd name="connsiteY17" fmla="*/ 190500 h 701621"/>
              <a:gd name="connsiteX18" fmla="*/ 599309 w 777109"/>
              <a:gd name="connsiteY18" fmla="*/ 266700 h 701621"/>
              <a:gd name="connsiteX19" fmla="*/ 561209 w 777109"/>
              <a:gd name="connsiteY19" fmla="*/ 368300 h 701621"/>
              <a:gd name="connsiteX20" fmla="*/ 510409 w 777109"/>
              <a:gd name="connsiteY20" fmla="*/ 292100 h 701621"/>
              <a:gd name="connsiteX21" fmla="*/ 472309 w 777109"/>
              <a:gd name="connsiteY21" fmla="*/ 266700 h 701621"/>
              <a:gd name="connsiteX22" fmla="*/ 434209 w 777109"/>
              <a:gd name="connsiteY22" fmla="*/ 279400 h 701621"/>
              <a:gd name="connsiteX23" fmla="*/ 408809 w 777109"/>
              <a:gd name="connsiteY23" fmla="*/ 317500 h 701621"/>
              <a:gd name="connsiteX24" fmla="*/ 370709 w 777109"/>
              <a:gd name="connsiteY24" fmla="*/ 342900 h 701621"/>
              <a:gd name="connsiteX25" fmla="*/ 358009 w 777109"/>
              <a:gd name="connsiteY25" fmla="*/ 381000 h 701621"/>
              <a:gd name="connsiteX26" fmla="*/ 281809 w 777109"/>
              <a:gd name="connsiteY26" fmla="*/ 431800 h 701621"/>
              <a:gd name="connsiteX27" fmla="*/ 345309 w 777109"/>
              <a:gd name="connsiteY27" fmla="*/ 457200 h 701621"/>
              <a:gd name="connsiteX28" fmla="*/ 383409 w 777109"/>
              <a:gd name="connsiteY28" fmla="*/ 469900 h 701621"/>
              <a:gd name="connsiteX29" fmla="*/ 345309 w 777109"/>
              <a:gd name="connsiteY29" fmla="*/ 482600 h 701621"/>
              <a:gd name="connsiteX30" fmla="*/ 256409 w 777109"/>
              <a:gd name="connsiteY30" fmla="*/ 520700 h 701621"/>
              <a:gd name="connsiteX31" fmla="*/ 218309 w 777109"/>
              <a:gd name="connsiteY31" fmla="*/ 546100 h 701621"/>
              <a:gd name="connsiteX32" fmla="*/ 180209 w 777109"/>
              <a:gd name="connsiteY32" fmla="*/ 558800 h 701621"/>
              <a:gd name="connsiteX33" fmla="*/ 142109 w 777109"/>
              <a:gd name="connsiteY33" fmla="*/ 596900 h 701621"/>
              <a:gd name="connsiteX34" fmla="*/ 91309 w 777109"/>
              <a:gd name="connsiteY34" fmla="*/ 622300 h 701621"/>
              <a:gd name="connsiteX35" fmla="*/ 27809 w 777109"/>
              <a:gd name="connsiteY35" fmla="*/ 660400 h 701621"/>
              <a:gd name="connsiteX36" fmla="*/ 2409 w 777109"/>
              <a:gd name="connsiteY36" fmla="*/ 698500 h 701621"/>
              <a:gd name="connsiteX37" fmla="*/ 15109 w 777109"/>
              <a:gd name="connsiteY37" fmla="*/ 622300 h 701621"/>
              <a:gd name="connsiteX38" fmla="*/ 53209 w 777109"/>
              <a:gd name="connsiteY38" fmla="*/ 508000 h 701621"/>
              <a:gd name="connsiteX39" fmla="*/ 65909 w 777109"/>
              <a:gd name="connsiteY39" fmla="*/ 469900 h 701621"/>
              <a:gd name="connsiteX40" fmla="*/ 78609 w 777109"/>
              <a:gd name="connsiteY40" fmla="*/ 419100 h 701621"/>
              <a:gd name="connsiteX41" fmla="*/ 91309 w 777109"/>
              <a:gd name="connsiteY41" fmla="*/ 381000 h 701621"/>
              <a:gd name="connsiteX42" fmla="*/ 104009 w 777109"/>
              <a:gd name="connsiteY42" fmla="*/ 317500 h 701621"/>
              <a:gd name="connsiteX43" fmla="*/ 116709 w 777109"/>
              <a:gd name="connsiteY43" fmla="*/ 444500 h 70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77109" h="701621">
                <a:moveTo>
                  <a:pt x="167509" y="482600"/>
                </a:moveTo>
                <a:cubicBezTo>
                  <a:pt x="192909" y="452967"/>
                  <a:pt x="216111" y="421298"/>
                  <a:pt x="243709" y="393700"/>
                </a:cubicBezTo>
                <a:cubicBezTo>
                  <a:pt x="262876" y="374533"/>
                  <a:pt x="288042" y="362067"/>
                  <a:pt x="307209" y="342900"/>
                </a:cubicBezTo>
                <a:cubicBezTo>
                  <a:pt x="322176" y="327933"/>
                  <a:pt x="331534" y="308171"/>
                  <a:pt x="345309" y="292100"/>
                </a:cubicBezTo>
                <a:cubicBezTo>
                  <a:pt x="356998" y="278463"/>
                  <a:pt x="371911" y="267798"/>
                  <a:pt x="383409" y="254000"/>
                </a:cubicBezTo>
                <a:cubicBezTo>
                  <a:pt x="393180" y="242274"/>
                  <a:pt x="396890" y="225435"/>
                  <a:pt x="408809" y="215900"/>
                </a:cubicBezTo>
                <a:cubicBezTo>
                  <a:pt x="419262" y="207537"/>
                  <a:pt x="434209" y="207433"/>
                  <a:pt x="446909" y="203200"/>
                </a:cubicBezTo>
                <a:cubicBezTo>
                  <a:pt x="392250" y="184980"/>
                  <a:pt x="421796" y="187253"/>
                  <a:pt x="358009" y="203200"/>
                </a:cubicBezTo>
                <a:cubicBezTo>
                  <a:pt x="345022" y="206447"/>
                  <a:pt x="384630" y="197388"/>
                  <a:pt x="396109" y="190500"/>
                </a:cubicBezTo>
                <a:cubicBezTo>
                  <a:pt x="417276" y="177800"/>
                  <a:pt x="437829" y="164016"/>
                  <a:pt x="459609" y="152400"/>
                </a:cubicBezTo>
                <a:cubicBezTo>
                  <a:pt x="501371" y="130127"/>
                  <a:pt x="544276" y="110067"/>
                  <a:pt x="586609" y="88900"/>
                </a:cubicBezTo>
                <a:cubicBezTo>
                  <a:pt x="603542" y="80433"/>
                  <a:pt x="619042" y="68092"/>
                  <a:pt x="637409" y="63500"/>
                </a:cubicBezTo>
                <a:lnTo>
                  <a:pt x="688209" y="50800"/>
                </a:lnTo>
                <a:cubicBezTo>
                  <a:pt x="700909" y="42333"/>
                  <a:pt x="713057" y="32973"/>
                  <a:pt x="726309" y="25400"/>
                </a:cubicBezTo>
                <a:cubicBezTo>
                  <a:pt x="742747" y="16007"/>
                  <a:pt x="777109" y="0"/>
                  <a:pt x="777109" y="0"/>
                </a:cubicBezTo>
                <a:cubicBezTo>
                  <a:pt x="772876" y="12700"/>
                  <a:pt x="772628" y="27533"/>
                  <a:pt x="764409" y="38100"/>
                </a:cubicBezTo>
                <a:cubicBezTo>
                  <a:pt x="717287" y="98686"/>
                  <a:pt x="691193" y="95633"/>
                  <a:pt x="662809" y="152400"/>
                </a:cubicBezTo>
                <a:cubicBezTo>
                  <a:pt x="656822" y="164374"/>
                  <a:pt x="656610" y="178798"/>
                  <a:pt x="650109" y="190500"/>
                </a:cubicBezTo>
                <a:cubicBezTo>
                  <a:pt x="635284" y="217185"/>
                  <a:pt x="599309" y="266700"/>
                  <a:pt x="599309" y="266700"/>
                </a:cubicBezTo>
                <a:cubicBezTo>
                  <a:pt x="598502" y="269928"/>
                  <a:pt x="576535" y="373409"/>
                  <a:pt x="561209" y="368300"/>
                </a:cubicBezTo>
                <a:cubicBezTo>
                  <a:pt x="532249" y="358647"/>
                  <a:pt x="527342" y="317500"/>
                  <a:pt x="510409" y="292100"/>
                </a:cubicBezTo>
                <a:cubicBezTo>
                  <a:pt x="501942" y="279400"/>
                  <a:pt x="485009" y="275167"/>
                  <a:pt x="472309" y="266700"/>
                </a:cubicBezTo>
                <a:cubicBezTo>
                  <a:pt x="459609" y="270933"/>
                  <a:pt x="444662" y="271037"/>
                  <a:pt x="434209" y="279400"/>
                </a:cubicBezTo>
                <a:cubicBezTo>
                  <a:pt x="422290" y="288935"/>
                  <a:pt x="419602" y="306707"/>
                  <a:pt x="408809" y="317500"/>
                </a:cubicBezTo>
                <a:cubicBezTo>
                  <a:pt x="398016" y="328293"/>
                  <a:pt x="383409" y="334433"/>
                  <a:pt x="370709" y="342900"/>
                </a:cubicBezTo>
                <a:cubicBezTo>
                  <a:pt x="366476" y="355600"/>
                  <a:pt x="367475" y="371534"/>
                  <a:pt x="358009" y="381000"/>
                </a:cubicBezTo>
                <a:cubicBezTo>
                  <a:pt x="336423" y="402586"/>
                  <a:pt x="281809" y="431800"/>
                  <a:pt x="281809" y="431800"/>
                </a:cubicBezTo>
                <a:cubicBezTo>
                  <a:pt x="258384" y="502075"/>
                  <a:pt x="260871" y="457200"/>
                  <a:pt x="345309" y="457200"/>
                </a:cubicBezTo>
                <a:cubicBezTo>
                  <a:pt x="358696" y="457200"/>
                  <a:pt x="370709" y="465667"/>
                  <a:pt x="383409" y="469900"/>
                </a:cubicBezTo>
                <a:cubicBezTo>
                  <a:pt x="370709" y="474133"/>
                  <a:pt x="357614" y="477327"/>
                  <a:pt x="345309" y="482600"/>
                </a:cubicBezTo>
                <a:cubicBezTo>
                  <a:pt x="235455" y="529680"/>
                  <a:pt x="345760" y="490916"/>
                  <a:pt x="256409" y="520700"/>
                </a:cubicBezTo>
                <a:cubicBezTo>
                  <a:pt x="243709" y="529167"/>
                  <a:pt x="231961" y="539274"/>
                  <a:pt x="218309" y="546100"/>
                </a:cubicBezTo>
                <a:cubicBezTo>
                  <a:pt x="206335" y="552087"/>
                  <a:pt x="191348" y="551374"/>
                  <a:pt x="180209" y="558800"/>
                </a:cubicBezTo>
                <a:cubicBezTo>
                  <a:pt x="165265" y="568763"/>
                  <a:pt x="156724" y="586461"/>
                  <a:pt x="142109" y="596900"/>
                </a:cubicBezTo>
                <a:cubicBezTo>
                  <a:pt x="126703" y="607904"/>
                  <a:pt x="107859" y="613106"/>
                  <a:pt x="91309" y="622300"/>
                </a:cubicBezTo>
                <a:cubicBezTo>
                  <a:pt x="69731" y="634288"/>
                  <a:pt x="48976" y="647700"/>
                  <a:pt x="27809" y="660400"/>
                </a:cubicBezTo>
                <a:cubicBezTo>
                  <a:pt x="19342" y="673100"/>
                  <a:pt x="7236" y="712980"/>
                  <a:pt x="2409" y="698500"/>
                </a:cubicBezTo>
                <a:cubicBezTo>
                  <a:pt x="-5734" y="674071"/>
                  <a:pt x="8864" y="647282"/>
                  <a:pt x="15109" y="622300"/>
                </a:cubicBezTo>
                <a:lnTo>
                  <a:pt x="53209" y="508000"/>
                </a:lnTo>
                <a:cubicBezTo>
                  <a:pt x="57442" y="495300"/>
                  <a:pt x="62662" y="482887"/>
                  <a:pt x="65909" y="469900"/>
                </a:cubicBezTo>
                <a:cubicBezTo>
                  <a:pt x="70142" y="452967"/>
                  <a:pt x="73814" y="435883"/>
                  <a:pt x="78609" y="419100"/>
                </a:cubicBezTo>
                <a:cubicBezTo>
                  <a:pt x="82287" y="406228"/>
                  <a:pt x="88062" y="393987"/>
                  <a:pt x="91309" y="381000"/>
                </a:cubicBezTo>
                <a:cubicBezTo>
                  <a:pt x="96544" y="360059"/>
                  <a:pt x="99776" y="338667"/>
                  <a:pt x="104009" y="317500"/>
                </a:cubicBezTo>
                <a:cubicBezTo>
                  <a:pt x="126080" y="383713"/>
                  <a:pt x="116709" y="342213"/>
                  <a:pt x="116709" y="4445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5" name="Forme libre 54"/>
          <p:cNvSpPr/>
          <p:nvPr/>
        </p:nvSpPr>
        <p:spPr>
          <a:xfrm rot="3535158">
            <a:off x="3114641" y="5731975"/>
            <a:ext cx="521249" cy="470615"/>
          </a:xfrm>
          <a:custGeom>
            <a:avLst/>
            <a:gdLst>
              <a:gd name="connsiteX0" fmla="*/ 167509 w 777109"/>
              <a:gd name="connsiteY0" fmla="*/ 482600 h 701621"/>
              <a:gd name="connsiteX1" fmla="*/ 243709 w 777109"/>
              <a:gd name="connsiteY1" fmla="*/ 393700 h 701621"/>
              <a:gd name="connsiteX2" fmla="*/ 307209 w 777109"/>
              <a:gd name="connsiteY2" fmla="*/ 342900 h 701621"/>
              <a:gd name="connsiteX3" fmla="*/ 345309 w 777109"/>
              <a:gd name="connsiteY3" fmla="*/ 292100 h 701621"/>
              <a:gd name="connsiteX4" fmla="*/ 383409 w 777109"/>
              <a:gd name="connsiteY4" fmla="*/ 254000 h 701621"/>
              <a:gd name="connsiteX5" fmla="*/ 408809 w 777109"/>
              <a:gd name="connsiteY5" fmla="*/ 215900 h 701621"/>
              <a:gd name="connsiteX6" fmla="*/ 446909 w 777109"/>
              <a:gd name="connsiteY6" fmla="*/ 203200 h 701621"/>
              <a:gd name="connsiteX7" fmla="*/ 358009 w 777109"/>
              <a:gd name="connsiteY7" fmla="*/ 203200 h 701621"/>
              <a:gd name="connsiteX8" fmla="*/ 396109 w 777109"/>
              <a:gd name="connsiteY8" fmla="*/ 190500 h 701621"/>
              <a:gd name="connsiteX9" fmla="*/ 459609 w 777109"/>
              <a:gd name="connsiteY9" fmla="*/ 152400 h 701621"/>
              <a:gd name="connsiteX10" fmla="*/ 586609 w 777109"/>
              <a:gd name="connsiteY10" fmla="*/ 88900 h 701621"/>
              <a:gd name="connsiteX11" fmla="*/ 637409 w 777109"/>
              <a:gd name="connsiteY11" fmla="*/ 63500 h 701621"/>
              <a:gd name="connsiteX12" fmla="*/ 688209 w 777109"/>
              <a:gd name="connsiteY12" fmla="*/ 50800 h 701621"/>
              <a:gd name="connsiteX13" fmla="*/ 726309 w 777109"/>
              <a:gd name="connsiteY13" fmla="*/ 25400 h 701621"/>
              <a:gd name="connsiteX14" fmla="*/ 777109 w 777109"/>
              <a:gd name="connsiteY14" fmla="*/ 0 h 701621"/>
              <a:gd name="connsiteX15" fmla="*/ 764409 w 777109"/>
              <a:gd name="connsiteY15" fmla="*/ 38100 h 701621"/>
              <a:gd name="connsiteX16" fmla="*/ 662809 w 777109"/>
              <a:gd name="connsiteY16" fmla="*/ 152400 h 701621"/>
              <a:gd name="connsiteX17" fmla="*/ 650109 w 777109"/>
              <a:gd name="connsiteY17" fmla="*/ 190500 h 701621"/>
              <a:gd name="connsiteX18" fmla="*/ 599309 w 777109"/>
              <a:gd name="connsiteY18" fmla="*/ 266700 h 701621"/>
              <a:gd name="connsiteX19" fmla="*/ 561209 w 777109"/>
              <a:gd name="connsiteY19" fmla="*/ 368300 h 701621"/>
              <a:gd name="connsiteX20" fmla="*/ 510409 w 777109"/>
              <a:gd name="connsiteY20" fmla="*/ 292100 h 701621"/>
              <a:gd name="connsiteX21" fmla="*/ 472309 w 777109"/>
              <a:gd name="connsiteY21" fmla="*/ 266700 h 701621"/>
              <a:gd name="connsiteX22" fmla="*/ 434209 w 777109"/>
              <a:gd name="connsiteY22" fmla="*/ 279400 h 701621"/>
              <a:gd name="connsiteX23" fmla="*/ 408809 w 777109"/>
              <a:gd name="connsiteY23" fmla="*/ 317500 h 701621"/>
              <a:gd name="connsiteX24" fmla="*/ 370709 w 777109"/>
              <a:gd name="connsiteY24" fmla="*/ 342900 h 701621"/>
              <a:gd name="connsiteX25" fmla="*/ 358009 w 777109"/>
              <a:gd name="connsiteY25" fmla="*/ 381000 h 701621"/>
              <a:gd name="connsiteX26" fmla="*/ 281809 w 777109"/>
              <a:gd name="connsiteY26" fmla="*/ 431800 h 701621"/>
              <a:gd name="connsiteX27" fmla="*/ 345309 w 777109"/>
              <a:gd name="connsiteY27" fmla="*/ 457200 h 701621"/>
              <a:gd name="connsiteX28" fmla="*/ 383409 w 777109"/>
              <a:gd name="connsiteY28" fmla="*/ 469900 h 701621"/>
              <a:gd name="connsiteX29" fmla="*/ 345309 w 777109"/>
              <a:gd name="connsiteY29" fmla="*/ 482600 h 701621"/>
              <a:gd name="connsiteX30" fmla="*/ 256409 w 777109"/>
              <a:gd name="connsiteY30" fmla="*/ 520700 h 701621"/>
              <a:gd name="connsiteX31" fmla="*/ 218309 w 777109"/>
              <a:gd name="connsiteY31" fmla="*/ 546100 h 701621"/>
              <a:gd name="connsiteX32" fmla="*/ 180209 w 777109"/>
              <a:gd name="connsiteY32" fmla="*/ 558800 h 701621"/>
              <a:gd name="connsiteX33" fmla="*/ 142109 w 777109"/>
              <a:gd name="connsiteY33" fmla="*/ 596900 h 701621"/>
              <a:gd name="connsiteX34" fmla="*/ 91309 w 777109"/>
              <a:gd name="connsiteY34" fmla="*/ 622300 h 701621"/>
              <a:gd name="connsiteX35" fmla="*/ 27809 w 777109"/>
              <a:gd name="connsiteY35" fmla="*/ 660400 h 701621"/>
              <a:gd name="connsiteX36" fmla="*/ 2409 w 777109"/>
              <a:gd name="connsiteY36" fmla="*/ 698500 h 701621"/>
              <a:gd name="connsiteX37" fmla="*/ 15109 w 777109"/>
              <a:gd name="connsiteY37" fmla="*/ 622300 h 701621"/>
              <a:gd name="connsiteX38" fmla="*/ 53209 w 777109"/>
              <a:gd name="connsiteY38" fmla="*/ 508000 h 701621"/>
              <a:gd name="connsiteX39" fmla="*/ 65909 w 777109"/>
              <a:gd name="connsiteY39" fmla="*/ 469900 h 701621"/>
              <a:gd name="connsiteX40" fmla="*/ 78609 w 777109"/>
              <a:gd name="connsiteY40" fmla="*/ 419100 h 701621"/>
              <a:gd name="connsiteX41" fmla="*/ 91309 w 777109"/>
              <a:gd name="connsiteY41" fmla="*/ 381000 h 701621"/>
              <a:gd name="connsiteX42" fmla="*/ 104009 w 777109"/>
              <a:gd name="connsiteY42" fmla="*/ 317500 h 701621"/>
              <a:gd name="connsiteX43" fmla="*/ 116709 w 777109"/>
              <a:gd name="connsiteY43" fmla="*/ 444500 h 70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77109" h="701621">
                <a:moveTo>
                  <a:pt x="167509" y="482600"/>
                </a:moveTo>
                <a:cubicBezTo>
                  <a:pt x="192909" y="452967"/>
                  <a:pt x="216111" y="421298"/>
                  <a:pt x="243709" y="393700"/>
                </a:cubicBezTo>
                <a:cubicBezTo>
                  <a:pt x="262876" y="374533"/>
                  <a:pt x="288042" y="362067"/>
                  <a:pt x="307209" y="342900"/>
                </a:cubicBezTo>
                <a:cubicBezTo>
                  <a:pt x="322176" y="327933"/>
                  <a:pt x="331534" y="308171"/>
                  <a:pt x="345309" y="292100"/>
                </a:cubicBezTo>
                <a:cubicBezTo>
                  <a:pt x="356998" y="278463"/>
                  <a:pt x="371911" y="267798"/>
                  <a:pt x="383409" y="254000"/>
                </a:cubicBezTo>
                <a:cubicBezTo>
                  <a:pt x="393180" y="242274"/>
                  <a:pt x="396890" y="225435"/>
                  <a:pt x="408809" y="215900"/>
                </a:cubicBezTo>
                <a:cubicBezTo>
                  <a:pt x="419262" y="207537"/>
                  <a:pt x="434209" y="207433"/>
                  <a:pt x="446909" y="203200"/>
                </a:cubicBezTo>
                <a:cubicBezTo>
                  <a:pt x="392250" y="184980"/>
                  <a:pt x="421796" y="187253"/>
                  <a:pt x="358009" y="203200"/>
                </a:cubicBezTo>
                <a:cubicBezTo>
                  <a:pt x="345022" y="206447"/>
                  <a:pt x="384630" y="197388"/>
                  <a:pt x="396109" y="190500"/>
                </a:cubicBezTo>
                <a:cubicBezTo>
                  <a:pt x="417276" y="177800"/>
                  <a:pt x="437829" y="164016"/>
                  <a:pt x="459609" y="152400"/>
                </a:cubicBezTo>
                <a:cubicBezTo>
                  <a:pt x="501371" y="130127"/>
                  <a:pt x="544276" y="110067"/>
                  <a:pt x="586609" y="88900"/>
                </a:cubicBezTo>
                <a:cubicBezTo>
                  <a:pt x="603542" y="80433"/>
                  <a:pt x="619042" y="68092"/>
                  <a:pt x="637409" y="63500"/>
                </a:cubicBezTo>
                <a:lnTo>
                  <a:pt x="688209" y="50800"/>
                </a:lnTo>
                <a:cubicBezTo>
                  <a:pt x="700909" y="42333"/>
                  <a:pt x="713057" y="32973"/>
                  <a:pt x="726309" y="25400"/>
                </a:cubicBezTo>
                <a:cubicBezTo>
                  <a:pt x="742747" y="16007"/>
                  <a:pt x="777109" y="0"/>
                  <a:pt x="777109" y="0"/>
                </a:cubicBezTo>
                <a:cubicBezTo>
                  <a:pt x="772876" y="12700"/>
                  <a:pt x="772628" y="27533"/>
                  <a:pt x="764409" y="38100"/>
                </a:cubicBezTo>
                <a:cubicBezTo>
                  <a:pt x="717287" y="98686"/>
                  <a:pt x="691193" y="95633"/>
                  <a:pt x="662809" y="152400"/>
                </a:cubicBezTo>
                <a:cubicBezTo>
                  <a:pt x="656822" y="164374"/>
                  <a:pt x="656610" y="178798"/>
                  <a:pt x="650109" y="190500"/>
                </a:cubicBezTo>
                <a:cubicBezTo>
                  <a:pt x="635284" y="217185"/>
                  <a:pt x="599309" y="266700"/>
                  <a:pt x="599309" y="266700"/>
                </a:cubicBezTo>
                <a:cubicBezTo>
                  <a:pt x="598502" y="269928"/>
                  <a:pt x="576535" y="373409"/>
                  <a:pt x="561209" y="368300"/>
                </a:cubicBezTo>
                <a:cubicBezTo>
                  <a:pt x="532249" y="358647"/>
                  <a:pt x="527342" y="317500"/>
                  <a:pt x="510409" y="292100"/>
                </a:cubicBezTo>
                <a:cubicBezTo>
                  <a:pt x="501942" y="279400"/>
                  <a:pt x="485009" y="275167"/>
                  <a:pt x="472309" y="266700"/>
                </a:cubicBezTo>
                <a:cubicBezTo>
                  <a:pt x="459609" y="270933"/>
                  <a:pt x="444662" y="271037"/>
                  <a:pt x="434209" y="279400"/>
                </a:cubicBezTo>
                <a:cubicBezTo>
                  <a:pt x="422290" y="288935"/>
                  <a:pt x="419602" y="306707"/>
                  <a:pt x="408809" y="317500"/>
                </a:cubicBezTo>
                <a:cubicBezTo>
                  <a:pt x="398016" y="328293"/>
                  <a:pt x="383409" y="334433"/>
                  <a:pt x="370709" y="342900"/>
                </a:cubicBezTo>
                <a:cubicBezTo>
                  <a:pt x="366476" y="355600"/>
                  <a:pt x="367475" y="371534"/>
                  <a:pt x="358009" y="381000"/>
                </a:cubicBezTo>
                <a:cubicBezTo>
                  <a:pt x="336423" y="402586"/>
                  <a:pt x="281809" y="431800"/>
                  <a:pt x="281809" y="431800"/>
                </a:cubicBezTo>
                <a:cubicBezTo>
                  <a:pt x="258384" y="502075"/>
                  <a:pt x="260871" y="457200"/>
                  <a:pt x="345309" y="457200"/>
                </a:cubicBezTo>
                <a:cubicBezTo>
                  <a:pt x="358696" y="457200"/>
                  <a:pt x="370709" y="465667"/>
                  <a:pt x="383409" y="469900"/>
                </a:cubicBezTo>
                <a:cubicBezTo>
                  <a:pt x="370709" y="474133"/>
                  <a:pt x="357614" y="477327"/>
                  <a:pt x="345309" y="482600"/>
                </a:cubicBezTo>
                <a:cubicBezTo>
                  <a:pt x="235455" y="529680"/>
                  <a:pt x="345760" y="490916"/>
                  <a:pt x="256409" y="520700"/>
                </a:cubicBezTo>
                <a:cubicBezTo>
                  <a:pt x="243709" y="529167"/>
                  <a:pt x="231961" y="539274"/>
                  <a:pt x="218309" y="546100"/>
                </a:cubicBezTo>
                <a:cubicBezTo>
                  <a:pt x="206335" y="552087"/>
                  <a:pt x="191348" y="551374"/>
                  <a:pt x="180209" y="558800"/>
                </a:cubicBezTo>
                <a:cubicBezTo>
                  <a:pt x="165265" y="568763"/>
                  <a:pt x="156724" y="586461"/>
                  <a:pt x="142109" y="596900"/>
                </a:cubicBezTo>
                <a:cubicBezTo>
                  <a:pt x="126703" y="607904"/>
                  <a:pt x="107859" y="613106"/>
                  <a:pt x="91309" y="622300"/>
                </a:cubicBezTo>
                <a:cubicBezTo>
                  <a:pt x="69731" y="634288"/>
                  <a:pt x="48976" y="647700"/>
                  <a:pt x="27809" y="660400"/>
                </a:cubicBezTo>
                <a:cubicBezTo>
                  <a:pt x="19342" y="673100"/>
                  <a:pt x="7236" y="712980"/>
                  <a:pt x="2409" y="698500"/>
                </a:cubicBezTo>
                <a:cubicBezTo>
                  <a:pt x="-5734" y="674071"/>
                  <a:pt x="8864" y="647282"/>
                  <a:pt x="15109" y="622300"/>
                </a:cubicBezTo>
                <a:lnTo>
                  <a:pt x="53209" y="508000"/>
                </a:lnTo>
                <a:cubicBezTo>
                  <a:pt x="57442" y="495300"/>
                  <a:pt x="62662" y="482887"/>
                  <a:pt x="65909" y="469900"/>
                </a:cubicBezTo>
                <a:cubicBezTo>
                  <a:pt x="70142" y="452967"/>
                  <a:pt x="73814" y="435883"/>
                  <a:pt x="78609" y="419100"/>
                </a:cubicBezTo>
                <a:cubicBezTo>
                  <a:pt x="82287" y="406228"/>
                  <a:pt x="88062" y="393987"/>
                  <a:pt x="91309" y="381000"/>
                </a:cubicBezTo>
                <a:cubicBezTo>
                  <a:pt x="96544" y="360059"/>
                  <a:pt x="99776" y="338667"/>
                  <a:pt x="104009" y="317500"/>
                </a:cubicBezTo>
                <a:cubicBezTo>
                  <a:pt x="126080" y="383713"/>
                  <a:pt x="116709" y="342213"/>
                  <a:pt x="116709" y="4445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6660232" y="4332707"/>
            <a:ext cx="2304256" cy="160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rgbClr val="003399"/>
                </a:solidFill>
                <a:latin typeface="Cambria" panose="02040503050406030204" pitchFamily="18" charset="0"/>
                <a:cs typeface="Aharoni" panose="02010803020104030203" pitchFamily="2" charset="-79"/>
              </a:defRPr>
            </a:lvl1pPr>
          </a:lstStyle>
          <a:p>
            <a:r>
              <a:rPr lang="fr-FR" dirty="0" smtClean="0">
                <a:solidFill>
                  <a:srgbClr val="FF6600"/>
                </a:solidFill>
              </a:rPr>
              <a:t>Mettre en œuvre une stratégie de développement touristique davantage orientée vers la spécialisation et la complémentarité</a:t>
            </a:r>
            <a:endParaRPr lang="fr-FR" dirty="0">
              <a:solidFill>
                <a:srgbClr val="FF6600"/>
              </a:solidFill>
            </a:endParaRPr>
          </a:p>
        </p:txBody>
      </p:sp>
      <p:sp>
        <p:nvSpPr>
          <p:cNvPr id="4" name="Triangle isocèle 3"/>
          <p:cNvSpPr/>
          <p:nvPr/>
        </p:nvSpPr>
        <p:spPr>
          <a:xfrm>
            <a:off x="1369767" y="3952845"/>
            <a:ext cx="360040" cy="374178"/>
          </a:xfrm>
          <a:prstGeom prst="triangle">
            <a:avLst/>
          </a:prstGeom>
          <a:solidFill>
            <a:srgbClr val="FFC000">
              <a:alpha val="30000"/>
            </a:srgb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Triangle isocèle 56"/>
          <p:cNvSpPr/>
          <p:nvPr/>
        </p:nvSpPr>
        <p:spPr>
          <a:xfrm>
            <a:off x="1869704" y="1517895"/>
            <a:ext cx="360040" cy="374178"/>
          </a:xfrm>
          <a:prstGeom prst="triangle">
            <a:avLst/>
          </a:prstGeom>
          <a:solidFill>
            <a:srgbClr val="FFC000">
              <a:alpha val="30000"/>
            </a:srgb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3347864" y="1124744"/>
            <a:ext cx="374443" cy="374443"/>
          </a:xfrm>
          <a:prstGeom prst="ellipse">
            <a:avLst/>
          </a:prstGeom>
          <a:solidFill>
            <a:srgbClr val="FFC000">
              <a:alpha val="30000"/>
            </a:srgb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3268654" y="2598891"/>
            <a:ext cx="374443" cy="374443"/>
          </a:xfrm>
          <a:prstGeom prst="ellipse">
            <a:avLst/>
          </a:prstGeom>
          <a:solidFill>
            <a:srgbClr val="FFC000">
              <a:alpha val="30000"/>
            </a:srgb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4196738" y="2910999"/>
            <a:ext cx="374443" cy="374443"/>
          </a:xfrm>
          <a:prstGeom prst="ellipse">
            <a:avLst/>
          </a:prstGeom>
          <a:solidFill>
            <a:srgbClr val="FFC000">
              <a:alpha val="30000"/>
            </a:srgb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2737886" y="3776952"/>
            <a:ext cx="374443" cy="374443"/>
          </a:xfrm>
          <a:prstGeom prst="ellipse">
            <a:avLst/>
          </a:prstGeom>
          <a:solidFill>
            <a:srgbClr val="FFC000">
              <a:alpha val="30000"/>
            </a:srgb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2550664" y="2809983"/>
            <a:ext cx="374443" cy="374443"/>
          </a:xfrm>
          <a:prstGeom prst="ellipse">
            <a:avLst/>
          </a:prstGeom>
          <a:solidFill>
            <a:srgbClr val="FFC000">
              <a:alpha val="30000"/>
            </a:srgb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2309739" y="3404039"/>
            <a:ext cx="374443" cy="374443"/>
          </a:xfrm>
          <a:prstGeom prst="ellipse">
            <a:avLst/>
          </a:prstGeom>
          <a:solidFill>
            <a:srgbClr val="FFC000">
              <a:alpha val="30000"/>
            </a:srgb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/>
          <p:cNvSpPr/>
          <p:nvPr/>
        </p:nvSpPr>
        <p:spPr>
          <a:xfrm>
            <a:off x="2087724" y="3796246"/>
            <a:ext cx="374443" cy="374443"/>
          </a:xfrm>
          <a:prstGeom prst="ellipse">
            <a:avLst/>
          </a:prstGeom>
          <a:solidFill>
            <a:srgbClr val="FFC000">
              <a:alpha val="30000"/>
            </a:srgb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/>
          <p:cNvSpPr/>
          <p:nvPr/>
        </p:nvSpPr>
        <p:spPr>
          <a:xfrm>
            <a:off x="2249742" y="4061196"/>
            <a:ext cx="374443" cy="374443"/>
          </a:xfrm>
          <a:prstGeom prst="ellipse">
            <a:avLst/>
          </a:prstGeom>
          <a:solidFill>
            <a:srgbClr val="FFC000">
              <a:alpha val="30000"/>
            </a:srgb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/>
          <p:cNvSpPr/>
          <p:nvPr/>
        </p:nvSpPr>
        <p:spPr>
          <a:xfrm>
            <a:off x="2482592" y="5435374"/>
            <a:ext cx="374443" cy="374443"/>
          </a:xfrm>
          <a:prstGeom prst="ellipse">
            <a:avLst/>
          </a:prstGeom>
          <a:solidFill>
            <a:srgbClr val="FFC000">
              <a:alpha val="30000"/>
            </a:srgb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/>
          <p:cNvSpPr/>
          <p:nvPr/>
        </p:nvSpPr>
        <p:spPr>
          <a:xfrm>
            <a:off x="1925706" y="4758483"/>
            <a:ext cx="374443" cy="374443"/>
          </a:xfrm>
          <a:prstGeom prst="ellipse">
            <a:avLst/>
          </a:prstGeom>
          <a:solidFill>
            <a:srgbClr val="FFC000">
              <a:alpha val="30000"/>
            </a:srgb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/>
          <p:cNvSpPr/>
          <p:nvPr/>
        </p:nvSpPr>
        <p:spPr>
          <a:xfrm>
            <a:off x="3874596" y="3873974"/>
            <a:ext cx="374443" cy="374443"/>
          </a:xfrm>
          <a:prstGeom prst="ellipse">
            <a:avLst/>
          </a:prstGeom>
          <a:solidFill>
            <a:srgbClr val="FFC000">
              <a:alpha val="30000"/>
            </a:srgb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Triangle isocèle 67"/>
          <p:cNvSpPr/>
          <p:nvPr/>
        </p:nvSpPr>
        <p:spPr>
          <a:xfrm>
            <a:off x="6012160" y="4393973"/>
            <a:ext cx="180020" cy="187089"/>
          </a:xfrm>
          <a:prstGeom prst="triangle">
            <a:avLst/>
          </a:prstGeom>
          <a:solidFill>
            <a:srgbClr val="FFC000">
              <a:alpha val="30000"/>
            </a:srgb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6473011" y="4393907"/>
            <a:ext cx="187221" cy="187221"/>
          </a:xfrm>
          <a:prstGeom prst="ellipse">
            <a:avLst/>
          </a:prstGeom>
          <a:solidFill>
            <a:srgbClr val="FFC000">
              <a:alpha val="30000"/>
            </a:srgb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6147175" y="4487312"/>
            <a:ext cx="325836" cy="41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5647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6"/>
          <p:cNvSpPr txBox="1">
            <a:spLocks/>
          </p:cNvSpPr>
          <p:nvPr/>
        </p:nvSpPr>
        <p:spPr>
          <a:xfrm>
            <a:off x="1269248" y="188640"/>
            <a:ext cx="6183072" cy="50405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fr-FR" sz="1800" b="1" kern="0" dirty="0" smtClean="0">
                <a:latin typeface="Cambria" panose="02040503050406030204" pitchFamily="18" charset="0"/>
              </a:rPr>
              <a:t>Préambule</a:t>
            </a:r>
            <a:endParaRPr lang="fr-FR" sz="1800" b="1" kern="0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862013" y="836712"/>
            <a:ext cx="7310387" cy="4536504"/>
          </a:xfrm>
          <a:prstGeom prst="rect">
            <a:avLst/>
          </a:prstGeom>
        </p:spPr>
        <p:txBody>
          <a:bodyPr/>
          <a:lstStyle/>
          <a:p>
            <a:pPr marL="363538" indent="-363538">
              <a:spcBef>
                <a:spcPts val="800"/>
              </a:spcBef>
              <a:spcAft>
                <a:spcPts val="200"/>
              </a:spcAft>
              <a:buClr>
                <a:srgbClr val="002060"/>
              </a:buClr>
              <a:buSzPct val="100000"/>
              <a:buFontTx/>
              <a:buBlip>
                <a:blip r:embed="rId2"/>
              </a:buBlip>
              <a:tabLst>
                <a:tab pos="360363" algn="l"/>
              </a:tabLst>
            </a:pPr>
            <a:r>
              <a:rPr lang="fr-FR" sz="1400" b="1" dirty="0" smtClean="0">
                <a:latin typeface="Cambria" panose="02040503050406030204" pitchFamily="18" charset="0"/>
              </a:rPr>
              <a:t>Rappel des éléments de programmation débattus en ateliers de travail</a:t>
            </a:r>
          </a:p>
          <a:p>
            <a:pPr marL="400050" lvl="1" indent="0">
              <a:spcBef>
                <a:spcPts val="800"/>
              </a:spcBef>
              <a:spcAft>
                <a:spcPts val="200"/>
              </a:spcAft>
              <a:buClr>
                <a:srgbClr val="002060"/>
              </a:buClr>
              <a:buSzPct val="100000"/>
              <a:buNone/>
              <a:tabLst>
                <a:tab pos="360363" algn="l"/>
              </a:tabLst>
            </a:pPr>
            <a:r>
              <a:rPr lang="fr-FR" sz="1100" dirty="0" smtClean="0">
                <a:latin typeface="Cambria" panose="02040503050406030204" pitchFamily="18" charset="0"/>
              </a:rPr>
              <a:t>Il s’agit d’éléments indicatifs </a:t>
            </a:r>
            <a:r>
              <a:rPr lang="fr-FR" sz="1100" dirty="0">
                <a:latin typeface="Cambria" panose="02040503050406030204" pitchFamily="18" charset="0"/>
              </a:rPr>
              <a:t>issus d'analyses statistiques, par définition fausses et purement </a:t>
            </a:r>
            <a:r>
              <a:rPr lang="fr-FR" sz="1100" dirty="0" smtClean="0">
                <a:latin typeface="Cambria" panose="02040503050406030204" pitchFamily="18" charset="0"/>
              </a:rPr>
              <a:t>théoriques,</a:t>
            </a:r>
          </a:p>
          <a:p>
            <a:pPr marL="400050" lvl="1" indent="0">
              <a:spcBef>
                <a:spcPts val="800"/>
              </a:spcBef>
              <a:spcAft>
                <a:spcPts val="200"/>
              </a:spcAft>
              <a:buClr>
                <a:srgbClr val="002060"/>
              </a:buClr>
              <a:buSzPct val="100000"/>
              <a:buNone/>
              <a:tabLst>
                <a:tab pos="360363" algn="l"/>
              </a:tabLst>
            </a:pPr>
            <a:r>
              <a:rPr lang="fr-FR" sz="1100" dirty="0" smtClean="0">
                <a:latin typeface="Cambria" panose="02040503050406030204" pitchFamily="18" charset="0"/>
              </a:rPr>
              <a:t>Ces éléments ont guidé l’expression des pistes de travail du PADD,</a:t>
            </a:r>
          </a:p>
          <a:p>
            <a:pPr marL="763588" lvl="1" indent="-363538">
              <a:spcBef>
                <a:spcPts val="800"/>
              </a:spcBef>
              <a:spcAft>
                <a:spcPts val="200"/>
              </a:spcAft>
              <a:buClr>
                <a:srgbClr val="002060"/>
              </a:buClr>
              <a:buSzPct val="100000"/>
              <a:buFontTx/>
              <a:buBlip>
                <a:blip r:embed="rId2"/>
              </a:buBlip>
              <a:tabLst>
                <a:tab pos="360363" algn="l"/>
              </a:tabLst>
            </a:pPr>
            <a:r>
              <a:rPr lang="fr-FR" sz="1100" b="1" dirty="0" smtClean="0">
                <a:latin typeface="Cambria" panose="02040503050406030204" pitchFamily="18" charset="0"/>
              </a:rPr>
              <a:t>Hypothèse </a:t>
            </a:r>
            <a:r>
              <a:rPr lang="fr-FR" sz="1100" b="1" dirty="0">
                <a:latin typeface="Cambria" panose="02040503050406030204" pitchFamily="18" charset="0"/>
              </a:rPr>
              <a:t>S1 : </a:t>
            </a:r>
            <a:endParaRPr lang="fr-FR" sz="1100" b="1" dirty="0" smtClean="0">
              <a:latin typeface="Cambria" panose="02040503050406030204" pitchFamily="18" charset="0"/>
            </a:endParaRPr>
          </a:p>
          <a:p>
            <a:pPr marL="400050" lvl="1" indent="0">
              <a:spcBef>
                <a:spcPts val="800"/>
              </a:spcBef>
              <a:spcAft>
                <a:spcPts val="200"/>
              </a:spcAft>
              <a:buClr>
                <a:srgbClr val="002060"/>
              </a:buClr>
              <a:buSzPct val="100000"/>
              <a:buNone/>
              <a:tabLst>
                <a:tab pos="360363" algn="l"/>
              </a:tabLst>
            </a:pPr>
            <a:r>
              <a:rPr lang="fr-FR" sz="1100" dirty="0" smtClean="0">
                <a:latin typeface="Cambria" panose="02040503050406030204" pitchFamily="18" charset="0"/>
              </a:rPr>
              <a:t>Selon </a:t>
            </a:r>
            <a:r>
              <a:rPr lang="fr-FR" sz="1100" dirty="0">
                <a:latin typeface="Cambria" panose="02040503050406030204" pitchFamily="18" charset="0"/>
              </a:rPr>
              <a:t>les données INSEE (prospective nationale 2040 par territoire, sous le nom de données "OMPHALES") </a:t>
            </a:r>
            <a:r>
              <a:rPr lang="fr-FR" sz="1100" dirty="0">
                <a:latin typeface="Cambria" panose="02040503050406030204" pitchFamily="18" charset="0"/>
                <a:sym typeface="Wingdings"/>
              </a:rPr>
              <a:t></a:t>
            </a:r>
            <a:r>
              <a:rPr lang="fr-FR" sz="1100" dirty="0">
                <a:latin typeface="Cambria" panose="02040503050406030204" pitchFamily="18" charset="0"/>
              </a:rPr>
              <a:t> 10000 habitants supplémentaires, dont environ 7000 âgés de plus de 60 ans, ce qui nécessiterait environ 7000 logements à créer.</a:t>
            </a:r>
          </a:p>
          <a:p>
            <a:pPr marL="763588" lvl="1" indent="-363538">
              <a:spcBef>
                <a:spcPts val="800"/>
              </a:spcBef>
              <a:spcAft>
                <a:spcPts val="200"/>
              </a:spcAft>
              <a:buClr>
                <a:srgbClr val="002060"/>
              </a:buClr>
              <a:buSzPct val="100000"/>
              <a:buFontTx/>
              <a:buBlip>
                <a:blip r:embed="rId2"/>
              </a:buBlip>
              <a:tabLst>
                <a:tab pos="360363" algn="l"/>
              </a:tabLst>
            </a:pPr>
            <a:r>
              <a:rPr lang="fr-FR" sz="1100" b="1" dirty="0">
                <a:latin typeface="Cambria" panose="02040503050406030204" pitchFamily="18" charset="0"/>
              </a:rPr>
              <a:t>Hypothèse S2 </a:t>
            </a:r>
            <a:r>
              <a:rPr lang="fr-FR" sz="1100" b="1" dirty="0" smtClean="0">
                <a:latin typeface="Cambria" panose="02040503050406030204" pitchFamily="18" charset="0"/>
              </a:rPr>
              <a:t>:</a:t>
            </a:r>
          </a:p>
          <a:p>
            <a:pPr marL="400050" lvl="1" indent="0">
              <a:spcBef>
                <a:spcPts val="800"/>
              </a:spcBef>
              <a:spcAft>
                <a:spcPts val="200"/>
              </a:spcAft>
              <a:buClr>
                <a:srgbClr val="002060"/>
              </a:buClr>
              <a:buSzPct val="100000"/>
              <a:buNone/>
              <a:tabLst>
                <a:tab pos="360363" algn="l"/>
              </a:tabLst>
            </a:pPr>
            <a:r>
              <a:rPr lang="fr-FR" sz="1100" dirty="0" smtClean="0">
                <a:latin typeface="Cambria" panose="02040503050406030204" pitchFamily="18" charset="0"/>
              </a:rPr>
              <a:t>Selon </a:t>
            </a:r>
            <a:r>
              <a:rPr lang="fr-FR" sz="1100" dirty="0">
                <a:latin typeface="Cambria" panose="02040503050406030204" pitchFamily="18" charset="0"/>
              </a:rPr>
              <a:t>la projection des tendances limitées aux communes du territoire du Born depuis 20 ans </a:t>
            </a:r>
            <a:r>
              <a:rPr lang="fr-FR" sz="1100" dirty="0">
                <a:latin typeface="Cambria" panose="02040503050406030204" pitchFamily="18" charset="0"/>
                <a:sym typeface="Wingdings"/>
              </a:rPr>
              <a:t></a:t>
            </a:r>
            <a:r>
              <a:rPr lang="fr-FR" sz="1100" dirty="0">
                <a:latin typeface="Cambria" panose="02040503050406030204" pitchFamily="18" charset="0"/>
              </a:rPr>
              <a:t> 10000 habitants supplémentaires, avec un vieillissement de la population moins marqué du fait d'une attractivité des jeunes actifs, ce qui nécessiterait environ 8000 logements à </a:t>
            </a:r>
            <a:r>
              <a:rPr lang="fr-FR" sz="1100" dirty="0" smtClean="0">
                <a:latin typeface="Cambria" panose="02040503050406030204" pitchFamily="18" charset="0"/>
              </a:rPr>
              <a:t>créer (hors RS). </a:t>
            </a:r>
            <a:r>
              <a:rPr lang="fr-FR" sz="1100" b="1" dirty="0" smtClean="0">
                <a:latin typeface="Cambria" panose="02040503050406030204" pitchFamily="18" charset="0"/>
              </a:rPr>
              <a:t>Scénario pris en compte pour la version « V1 » du PADD.</a:t>
            </a:r>
            <a:endParaRPr lang="fr-FR" sz="1100" b="1" dirty="0">
              <a:latin typeface="Cambria" panose="02040503050406030204" pitchFamily="18" charset="0"/>
            </a:endParaRPr>
          </a:p>
          <a:p>
            <a:pPr marL="763588" lvl="1" indent="-363538">
              <a:spcBef>
                <a:spcPts val="800"/>
              </a:spcBef>
              <a:spcAft>
                <a:spcPts val="200"/>
              </a:spcAft>
              <a:buClr>
                <a:srgbClr val="002060"/>
              </a:buClr>
              <a:buSzPct val="100000"/>
              <a:buFontTx/>
              <a:buBlip>
                <a:blip r:embed="rId2"/>
              </a:buBlip>
              <a:tabLst>
                <a:tab pos="360363" algn="l"/>
              </a:tabLst>
            </a:pPr>
            <a:r>
              <a:rPr lang="fr-FR" sz="1100" b="1" dirty="0">
                <a:latin typeface="Cambria" panose="02040503050406030204" pitchFamily="18" charset="0"/>
              </a:rPr>
              <a:t>Hypothèse S3 : </a:t>
            </a:r>
            <a:r>
              <a:rPr lang="fr-FR" sz="1100" dirty="0">
                <a:latin typeface="Cambria" panose="02040503050406030204" pitchFamily="18" charset="0"/>
              </a:rPr>
              <a:t>Hypothèse de travail retenue pour écrire la version « VO » du PADD, cependant, le scénario devra être débattu par les élus pour construire un scénario S4</a:t>
            </a:r>
            <a:r>
              <a:rPr lang="fr-FR" sz="1100" b="1" u="sng" dirty="0" smtClean="0">
                <a:latin typeface="Cambria" panose="02040503050406030204" pitchFamily="18" charset="0"/>
              </a:rPr>
              <a:t>.</a:t>
            </a:r>
          </a:p>
          <a:p>
            <a:pPr marL="400050" lvl="1" indent="0">
              <a:spcBef>
                <a:spcPts val="800"/>
              </a:spcBef>
              <a:spcAft>
                <a:spcPts val="200"/>
              </a:spcAft>
              <a:buClr>
                <a:srgbClr val="002060"/>
              </a:buClr>
              <a:buSzPct val="100000"/>
              <a:buNone/>
              <a:tabLst>
                <a:tab pos="360363" algn="l"/>
              </a:tabLst>
            </a:pPr>
            <a:r>
              <a:rPr lang="fr-FR" sz="1100" dirty="0">
                <a:latin typeface="Cambria" panose="02040503050406030204" pitchFamily="18" charset="0"/>
              </a:rPr>
              <a:t>S</a:t>
            </a:r>
            <a:r>
              <a:rPr lang="fr-FR" sz="1100" dirty="0" smtClean="0">
                <a:latin typeface="Cambria" panose="02040503050406030204" pitchFamily="18" charset="0"/>
              </a:rPr>
              <a:t>elon </a:t>
            </a:r>
            <a:r>
              <a:rPr lang="fr-FR" sz="1100" dirty="0">
                <a:latin typeface="Cambria" panose="02040503050406030204" pitchFamily="18" charset="0"/>
              </a:rPr>
              <a:t>la projection des tendances limitées aux communes du territoire depuis 10 ans </a:t>
            </a:r>
            <a:r>
              <a:rPr lang="fr-FR" sz="1100" dirty="0">
                <a:latin typeface="Cambria" panose="02040503050406030204" pitchFamily="18" charset="0"/>
                <a:sym typeface="Wingdings"/>
              </a:rPr>
              <a:t></a:t>
            </a:r>
            <a:r>
              <a:rPr lang="fr-FR" sz="1100" dirty="0">
                <a:latin typeface="Cambria" panose="02040503050406030204" pitchFamily="18" charset="0"/>
              </a:rPr>
              <a:t> 20000 habitants supplémentaires, avec un vieillissement de la population moins marqué du fait d'une attractivité des jeunes actifs, ce qui nécessiterait environ 12000 logements à créer.</a:t>
            </a:r>
          </a:p>
          <a:p>
            <a:pPr marL="363538" indent="-363538">
              <a:spcBef>
                <a:spcPts val="800"/>
              </a:spcBef>
              <a:spcAft>
                <a:spcPts val="200"/>
              </a:spcAft>
              <a:buClr>
                <a:srgbClr val="002060"/>
              </a:buClr>
              <a:buSzPct val="100000"/>
              <a:buFontTx/>
              <a:buBlip>
                <a:blip r:embed="rId2"/>
              </a:buBlip>
              <a:tabLst>
                <a:tab pos="360363" algn="l"/>
              </a:tabLst>
            </a:pPr>
            <a:r>
              <a:rPr lang="fr-FR" sz="1400" b="1" dirty="0" smtClean="0">
                <a:latin typeface="Cambria" panose="02040503050406030204" pitchFamily="18" charset="0"/>
              </a:rPr>
              <a:t>Le scénario </a:t>
            </a:r>
            <a:r>
              <a:rPr lang="fr-FR" sz="1400" b="1" dirty="0">
                <a:latin typeface="Cambria" panose="02040503050406030204" pitchFamily="18" charset="0"/>
              </a:rPr>
              <a:t>retenu sera nécessairement une hypothèse "S4" qui reste à écrire </a:t>
            </a:r>
            <a:r>
              <a:rPr lang="fr-FR" sz="1400" b="1" dirty="0" smtClean="0">
                <a:latin typeface="Cambria" panose="02040503050406030204" pitchFamily="18" charset="0"/>
              </a:rPr>
              <a:t>et qui combinera </a:t>
            </a:r>
            <a:r>
              <a:rPr lang="fr-FR" sz="1400" b="1" dirty="0">
                <a:latin typeface="Cambria" panose="02040503050406030204" pitchFamily="18" charset="0"/>
              </a:rPr>
              <a:t>des aspects issus des S1-S2-S3 partagés par les élus ainsi que les ambitions politiques exprimées</a:t>
            </a:r>
            <a:r>
              <a:rPr lang="fr-FR" sz="1400" b="1" dirty="0" smtClean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9" name="Flèche droite 8"/>
          <p:cNvSpPr/>
          <p:nvPr/>
        </p:nvSpPr>
        <p:spPr>
          <a:xfrm>
            <a:off x="945212" y="5661248"/>
            <a:ext cx="648072" cy="64807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691680" y="5661248"/>
            <a:ext cx="648072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>
              <a:spcBef>
                <a:spcPts val="800"/>
              </a:spcBef>
              <a:spcAft>
                <a:spcPts val="200"/>
              </a:spcAft>
              <a:buClr>
                <a:srgbClr val="002060"/>
              </a:buClr>
              <a:buSzPct val="100000"/>
              <a:buNone/>
              <a:tabLst>
                <a:tab pos="360363" algn="l"/>
              </a:tabLst>
            </a:pPr>
            <a:r>
              <a:rPr lang="fr-FR" sz="1600" b="1" dirty="0">
                <a:latin typeface="Cambria" panose="02040503050406030204" pitchFamily="18" charset="0"/>
              </a:rPr>
              <a:t>Le scénario doit être construit par les élus du territoire, de même que le projet et les prescriptions qui en découleront.</a:t>
            </a:r>
          </a:p>
        </p:txBody>
      </p:sp>
    </p:spTree>
    <p:extLst>
      <p:ext uri="{BB962C8B-B14F-4D97-AF65-F5344CB8AC3E}">
        <p14:creationId xmlns:p14="http://schemas.microsoft.com/office/powerpoint/2010/main" val="13767942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Orienter le développement touristique vers la spécialisation et la complémentarité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39552" y="1124744"/>
            <a:ext cx="8280920" cy="5328592"/>
          </a:xfrm>
        </p:spPr>
        <p:txBody>
          <a:bodyPr/>
          <a:lstStyle/>
          <a:p>
            <a:r>
              <a:rPr lang="fr-FR" sz="1600" dirty="0" smtClean="0"/>
              <a:t>Spécialiser le développement touristique du Born et renforcer les complémentarités entre littoral et rétro-littoral :</a:t>
            </a:r>
          </a:p>
          <a:p>
            <a:pPr lvl="1"/>
            <a:r>
              <a:rPr lang="fr-FR" sz="1400" dirty="0" smtClean="0"/>
              <a:t>BISCARROSSE : station balnéaire haut de gamme ?</a:t>
            </a:r>
          </a:p>
          <a:p>
            <a:pPr lvl="1"/>
            <a:r>
              <a:rPr lang="fr-FR" sz="1400" dirty="0" smtClean="0"/>
              <a:t>MIMIZAN : station balnéaire familiale et sportive ?</a:t>
            </a:r>
          </a:p>
          <a:p>
            <a:pPr lvl="1"/>
            <a:r>
              <a:rPr lang="fr-FR" sz="1400" dirty="0" smtClean="0"/>
              <a:t>Communes rétro-littorale : tourisme vert, sportif et familial ?</a:t>
            </a:r>
          </a:p>
          <a:p>
            <a:pPr>
              <a:spcBef>
                <a:spcPts val="1800"/>
              </a:spcBef>
            </a:pPr>
            <a:r>
              <a:rPr lang="fr-FR" sz="1600" dirty="0" smtClean="0"/>
              <a:t>S’engager dans un aménagement touristique plus durable et compatible avec la valorisation du capital-nature du Born </a:t>
            </a:r>
            <a:r>
              <a:rPr lang="fr-FR" sz="1600" dirty="0"/>
              <a:t>:</a:t>
            </a:r>
          </a:p>
          <a:p>
            <a:pPr lvl="1"/>
            <a:r>
              <a:rPr lang="fr-FR" sz="1400" dirty="0" smtClean="0"/>
              <a:t>Limiter le durcissement des campings ?</a:t>
            </a:r>
          </a:p>
          <a:p>
            <a:pPr>
              <a:spcBef>
                <a:spcPts val="1800"/>
              </a:spcBef>
            </a:pPr>
            <a:r>
              <a:rPr lang="fr-FR" sz="1600" dirty="0"/>
              <a:t>Structurer une offre adaptée aux séjours courts</a:t>
            </a:r>
          </a:p>
          <a:p>
            <a:pPr lvl="1"/>
            <a:r>
              <a:rPr lang="fr-FR" sz="1400" dirty="0" smtClean="0"/>
              <a:t>Faciliter l’accès aux sites touristiques et à l’hébergement pour les séjours courts (complémentarité SNCF/vélo/TC)</a:t>
            </a:r>
          </a:p>
          <a:p>
            <a:pPr>
              <a:spcBef>
                <a:spcPts val="1800"/>
              </a:spcBef>
            </a:pPr>
            <a:r>
              <a:rPr lang="fr-FR" sz="1600" dirty="0"/>
              <a:t>S’engager dans la mise en œuvre d’un observatoire </a:t>
            </a:r>
            <a:r>
              <a:rPr lang="fr-FR" sz="1600" dirty="0" smtClean="0"/>
              <a:t>de l’économie touristique à l’échelle </a:t>
            </a:r>
            <a:r>
              <a:rPr lang="fr-FR" sz="1600" dirty="0"/>
              <a:t>du SCoT du Born</a:t>
            </a:r>
          </a:p>
          <a:p>
            <a:pPr lvl="1"/>
            <a:r>
              <a:rPr lang="fr-FR" sz="1400" dirty="0" smtClean="0"/>
              <a:t>Répertorier l’offre en hébergements</a:t>
            </a:r>
          </a:p>
          <a:p>
            <a:pPr lvl="1"/>
            <a:r>
              <a:rPr lang="fr-FR" sz="1400" dirty="0" smtClean="0"/>
              <a:t>Répertorier l’offre en équipements</a:t>
            </a:r>
          </a:p>
          <a:p>
            <a:pPr lvl="1"/>
            <a:r>
              <a:rPr lang="fr-FR" sz="1400" dirty="0" smtClean="0"/>
              <a:t>Coordonner un réseau facilitant la mise en relation des employeurs / main d’œuvre saisonnière</a:t>
            </a:r>
          </a:p>
          <a:p>
            <a:pPr>
              <a:spcBef>
                <a:spcPts val="1800"/>
              </a:spcBef>
            </a:pPr>
            <a:r>
              <a:rPr lang="fr-FR" sz="1600" dirty="0"/>
              <a:t>Encadrer le développement </a:t>
            </a:r>
            <a:r>
              <a:rPr lang="fr-FR" sz="1600" dirty="0" smtClean="0"/>
              <a:t>touristique </a:t>
            </a:r>
            <a:r>
              <a:rPr lang="fr-FR" sz="1600" dirty="0"/>
              <a:t>des communes littorales (Loi Littoral)</a:t>
            </a:r>
            <a:br>
              <a:rPr lang="fr-FR" sz="1600" dirty="0"/>
            </a:br>
            <a:r>
              <a:rPr lang="fr-FR" sz="1600" b="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Fiches-orientations spécifiques</a:t>
            </a:r>
          </a:p>
          <a:p>
            <a:pPr lvl="1"/>
            <a:endParaRPr lang="fr-FR" sz="1400" dirty="0"/>
          </a:p>
          <a:p>
            <a:pPr lvl="1"/>
            <a:endParaRPr lang="fr-FR" sz="1400" dirty="0" smtClean="0"/>
          </a:p>
          <a:p>
            <a:pPr lvl="1"/>
            <a:endParaRPr lang="fr-FR" sz="14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mtClean="0"/>
              <a:t>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45132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Soutenir l’économie agricole et sylvicole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Préserver la ressource sol (outil de travail des exploitations agricoles et sylvicoles)</a:t>
            </a:r>
          </a:p>
          <a:p>
            <a:r>
              <a:rPr lang="fr-FR" dirty="0" smtClean="0"/>
              <a:t>Favoriser la reprise, voire le développement, des exploitations</a:t>
            </a:r>
          </a:p>
          <a:p>
            <a:r>
              <a:rPr lang="fr-FR" dirty="0" smtClean="0"/>
              <a:t>Multiplier les initiatives d’association avec d’autres activités/productions</a:t>
            </a:r>
          </a:p>
          <a:p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51428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Utiliser le foncier de manière plus économe d’ici 2035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600" dirty="0" smtClean="0"/>
              <a:t>Imposer un objectif chiffré volontariste visant à réduire la consommation foncière (résidentielle surtout)</a:t>
            </a:r>
          </a:p>
          <a:p>
            <a:pPr lvl="1"/>
            <a:r>
              <a:rPr lang="fr-FR" sz="1400" dirty="0" smtClean="0"/>
              <a:t>Taux d’effort par rapport à la rétrospective de ces dix dernières années ?</a:t>
            </a:r>
          </a:p>
          <a:p>
            <a:pPr lvl="1"/>
            <a:r>
              <a:rPr lang="fr-FR" sz="1400" dirty="0" smtClean="0"/>
              <a:t>Enveloppe foncière globale et maximale, par type de destination (habitat, économie) ?</a:t>
            </a:r>
          </a:p>
          <a:p>
            <a:pPr lvl="1"/>
            <a:r>
              <a:rPr lang="fr-FR" sz="1400" dirty="0" smtClean="0"/>
              <a:t>Différenciation entre les secteurs suivant la pression ?</a:t>
            </a:r>
          </a:p>
          <a:p>
            <a:pPr>
              <a:spcBef>
                <a:spcPts val="1800"/>
              </a:spcBef>
            </a:pPr>
            <a:r>
              <a:rPr lang="fr-FR" sz="1600" dirty="0" smtClean="0"/>
              <a:t>Proscrire le mitage et l’urbanisation « déconnectée » et imposer des coupures d’urbanisation (sur l’ensemble des communes) ?</a:t>
            </a:r>
          </a:p>
          <a:p>
            <a:pPr lvl="1"/>
            <a:r>
              <a:rPr lang="fr-FR" sz="1400" dirty="0" smtClean="0"/>
              <a:t>(nécessite une définition du « quartier », du « hameau », de l’« extension »)</a:t>
            </a:r>
          </a:p>
          <a:p>
            <a:pPr>
              <a:spcBef>
                <a:spcPts val="1800"/>
              </a:spcBef>
            </a:pPr>
            <a:r>
              <a:rPr lang="fr-FR" sz="1600" dirty="0" smtClean="0"/>
              <a:t>S’engager </a:t>
            </a:r>
            <a:r>
              <a:rPr lang="fr-FR" sz="1600" dirty="0"/>
              <a:t>dans la mise en œuvre d’un observatoire du foncier </a:t>
            </a:r>
            <a:r>
              <a:rPr lang="fr-FR" sz="1600" dirty="0" smtClean="0"/>
              <a:t>résidentiel à </a:t>
            </a:r>
            <a:r>
              <a:rPr lang="fr-FR" sz="1600" dirty="0"/>
              <a:t>l’échelle du SCoT du Born</a:t>
            </a:r>
          </a:p>
          <a:p>
            <a:pPr lvl="1"/>
            <a:r>
              <a:rPr lang="fr-FR" sz="1400" dirty="0"/>
              <a:t>Etudier le potentiel de </a:t>
            </a:r>
            <a:r>
              <a:rPr lang="fr-FR" sz="1400" dirty="0" smtClean="0"/>
              <a:t>densification des zones urbaines</a:t>
            </a:r>
          </a:p>
          <a:p>
            <a:pPr lvl="1"/>
            <a:r>
              <a:rPr lang="fr-FR" sz="1400" dirty="0" smtClean="0"/>
              <a:t>Repérer les gisements fonciers « </a:t>
            </a:r>
            <a:r>
              <a:rPr lang="fr-FR" sz="1400" dirty="0" err="1" smtClean="0"/>
              <a:t>densifiables</a:t>
            </a:r>
            <a:r>
              <a:rPr lang="fr-FR" sz="1400" dirty="0" smtClean="0"/>
              <a:t> » (localisation, caractérisation, évaluation des besoins)</a:t>
            </a:r>
          </a:p>
          <a:p>
            <a:pPr>
              <a:spcBef>
                <a:spcPts val="1800"/>
              </a:spcBef>
            </a:pPr>
            <a:r>
              <a:rPr lang="fr-FR" sz="1600" dirty="0" smtClean="0"/>
              <a:t>Agir sur les formes urbaines</a:t>
            </a:r>
            <a:br>
              <a:rPr lang="fr-FR" sz="1600" dirty="0" smtClean="0"/>
            </a:br>
            <a:r>
              <a:rPr lang="fr-FR" sz="1600" b="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fr-FR" sz="1600" b="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Fiches-orientations spécifiques</a:t>
            </a:r>
            <a:endParaRPr lang="fr-FR" sz="1600" b="0" dirty="0"/>
          </a:p>
          <a:p>
            <a:pPr>
              <a:spcBef>
                <a:spcPts val="1800"/>
              </a:spcBef>
            </a:pPr>
            <a:r>
              <a:rPr lang="fr-FR" sz="1600" dirty="0"/>
              <a:t>Encadrer le développement </a:t>
            </a:r>
            <a:r>
              <a:rPr lang="fr-FR" sz="1600" dirty="0" smtClean="0"/>
              <a:t>urbain </a:t>
            </a:r>
            <a:r>
              <a:rPr lang="fr-FR" sz="1600" dirty="0"/>
              <a:t>des communes littorales (Loi Littoral)</a:t>
            </a:r>
            <a:br>
              <a:rPr lang="fr-FR" sz="1600" dirty="0"/>
            </a:br>
            <a:r>
              <a:rPr lang="fr-FR" sz="1600" b="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Fiches-orientations spécifiques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47252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Agir sur les formes urbaines et promouvoir un idéal :</a:t>
            </a:r>
            <a:br>
              <a:rPr lang="fr-FR" dirty="0" smtClean="0"/>
            </a:br>
            <a:r>
              <a:rPr lang="fr-FR" dirty="0" smtClean="0"/>
              <a:t>vers un « mode d’habiter plus qualitatif »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11560" y="980728"/>
            <a:ext cx="8280920" cy="5328592"/>
          </a:xfrm>
        </p:spPr>
        <p:txBody>
          <a:bodyPr/>
          <a:lstStyle/>
          <a:p>
            <a:r>
              <a:rPr lang="fr-FR" sz="1600" dirty="0" smtClean="0"/>
              <a:t>Maîtriser les extensions urbaines :</a:t>
            </a:r>
          </a:p>
          <a:p>
            <a:pPr lvl="1"/>
            <a:r>
              <a:rPr lang="fr-FR" sz="1400" dirty="0" smtClean="0"/>
              <a:t>Privilégier le développement résidentiel en accroche des enveloppes urbaines existantes</a:t>
            </a:r>
          </a:p>
          <a:p>
            <a:pPr lvl="1"/>
            <a:r>
              <a:rPr lang="fr-FR" sz="1400" dirty="0"/>
              <a:t>Proscrire le mitage et l’urbanisation « déconnectée » et imposer des coupures d’urbanisation</a:t>
            </a:r>
            <a:endParaRPr lang="fr-FR" sz="1400" dirty="0" smtClean="0"/>
          </a:p>
          <a:p>
            <a:pPr>
              <a:spcBef>
                <a:spcPts val="1800"/>
              </a:spcBef>
            </a:pPr>
            <a:r>
              <a:rPr lang="fr-FR" sz="1600" dirty="0" smtClean="0"/>
              <a:t>Utiliser </a:t>
            </a:r>
            <a:r>
              <a:rPr lang="fr-FR" sz="1600" dirty="0"/>
              <a:t>le foncier de manière plus économe d’ici 2035</a:t>
            </a:r>
            <a:br>
              <a:rPr lang="fr-FR" sz="1600" dirty="0"/>
            </a:br>
            <a:r>
              <a:rPr lang="fr-FR" sz="1600" b="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Fiches-orientations spécifiques</a:t>
            </a:r>
            <a:endParaRPr lang="fr-FR" sz="1600" b="0" dirty="0"/>
          </a:p>
          <a:p>
            <a:pPr>
              <a:spcBef>
                <a:spcPts val="1800"/>
              </a:spcBef>
            </a:pPr>
            <a:r>
              <a:rPr lang="fr-FR" sz="1600" dirty="0"/>
              <a:t>Encadrer le développement urbain des communes littorales (Loi Littoral</a:t>
            </a:r>
            <a:r>
              <a:rPr lang="fr-FR" sz="1600" dirty="0" smtClean="0"/>
              <a:t>)</a:t>
            </a:r>
            <a:br>
              <a:rPr lang="fr-FR" sz="1600" dirty="0" smtClean="0"/>
            </a:br>
            <a:r>
              <a:rPr lang="fr-FR" sz="1600" b="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Fiches-orientations spécifiques</a:t>
            </a:r>
          </a:p>
          <a:p>
            <a:pPr>
              <a:spcBef>
                <a:spcPts val="1800"/>
              </a:spcBef>
            </a:pPr>
            <a:r>
              <a:rPr lang="fr-FR" sz="1600" dirty="0">
                <a:sym typeface="Wingdings" panose="05000000000000000000" pitchFamily="2" charset="2"/>
              </a:rPr>
              <a:t>Définir les zones de développement urbain à partir de la Trame Verte et Bleue</a:t>
            </a:r>
            <a:br>
              <a:rPr lang="fr-FR" sz="1600" dirty="0">
                <a:sym typeface="Wingdings" panose="05000000000000000000" pitchFamily="2" charset="2"/>
              </a:rPr>
            </a:br>
            <a:r>
              <a:rPr lang="fr-FR" sz="1600" b="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Fiches-orientations </a:t>
            </a:r>
            <a:r>
              <a:rPr lang="fr-FR" sz="1600" b="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spécifiques</a:t>
            </a:r>
          </a:p>
          <a:p>
            <a:pPr>
              <a:spcBef>
                <a:spcPts val="1800"/>
              </a:spcBef>
            </a:pPr>
            <a:r>
              <a:rPr lang="fr-FR" sz="1600" dirty="0"/>
              <a:t>S’engager dans la mise en œuvre d’une charte urbaine, architecturale et paysagère à l’échelle du SCoT du Born, afin d’accompagner l’évolution des formes urbaines</a:t>
            </a:r>
          </a:p>
          <a:p>
            <a:pPr lvl="1"/>
            <a:r>
              <a:rPr lang="fr-FR" sz="1400" dirty="0"/>
              <a:t>Pour expliquer et illustrer les attentes </a:t>
            </a:r>
            <a:r>
              <a:rPr lang="fr-FR" sz="1400" dirty="0" smtClean="0"/>
              <a:t>visant à </a:t>
            </a:r>
            <a:r>
              <a:rPr lang="fr-FR" sz="1400" dirty="0"/>
              <a:t>optimiser au mieux les enveloppes foncières</a:t>
            </a:r>
          </a:p>
          <a:p>
            <a:pPr lvl="2"/>
            <a:r>
              <a:rPr lang="fr-FR" sz="1200" dirty="0"/>
              <a:t>Principes de composition d’ensemble</a:t>
            </a:r>
          </a:p>
          <a:p>
            <a:pPr lvl="2"/>
            <a:r>
              <a:rPr lang="fr-FR" sz="1200" dirty="0"/>
              <a:t>Principes de mixité </a:t>
            </a:r>
            <a:r>
              <a:rPr lang="fr-FR" sz="1200" dirty="0" smtClean="0"/>
              <a:t>sociale et urbaine</a:t>
            </a:r>
            <a:endParaRPr lang="fr-FR" sz="1200" dirty="0"/>
          </a:p>
          <a:p>
            <a:pPr lvl="2"/>
            <a:r>
              <a:rPr lang="fr-FR" sz="1200" dirty="0" smtClean="0"/>
              <a:t>Principes </a:t>
            </a:r>
            <a:r>
              <a:rPr lang="fr-FR" sz="1200" dirty="0"/>
              <a:t>de multi-modalité (déplacements du quotidien)</a:t>
            </a:r>
          </a:p>
          <a:p>
            <a:pPr lvl="2"/>
            <a:r>
              <a:rPr lang="fr-FR" sz="1200" dirty="0"/>
              <a:t>Principes de valorisation de l’identité locale, d’insertion paysagère et de performance environnementale</a:t>
            </a:r>
          </a:p>
          <a:p>
            <a:pPr lvl="1"/>
            <a:r>
              <a:rPr lang="fr-FR" sz="1400" dirty="0"/>
              <a:t>Pour inciter à la production d’une architecture plus identitaire (et restant abordable)</a:t>
            </a:r>
          </a:p>
          <a:p>
            <a:pPr lvl="1"/>
            <a:r>
              <a:rPr lang="fr-FR" sz="1400" dirty="0"/>
              <a:t>Pour inciter à tirer partie des formes d’habitat traditionnel (grand volume et jardin) pour créer de l’habitat collectif ou plus dense connecté à l’image landaise et intégrer dans le paysage </a:t>
            </a:r>
            <a:r>
              <a:rPr lang="fr-FR" sz="1400" dirty="0" smtClean="0"/>
              <a:t>environnant</a:t>
            </a:r>
            <a:endParaRPr lang="fr-FR" sz="1400" dirty="0">
              <a:sym typeface="Wingdings" panose="05000000000000000000" pitchFamily="2" charset="2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mtClean="0"/>
              <a:t>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47689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Développer des mobilités plus respectueuses de l’environnement et rendant le territoire plus attractif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Proposer des mobilités rendant les ZAE plus attractives</a:t>
            </a:r>
          </a:p>
          <a:p>
            <a:pPr lvl="1"/>
            <a:r>
              <a:rPr lang="fr-FR" dirty="0"/>
              <a:t>Conforter, aménager, renforcer la gare d’Ychoux (PEM avec informations en gare/office de tourisme (guichet ou borne), possibilité de rabattement vers les </a:t>
            </a:r>
            <a:r>
              <a:rPr lang="fr-FR" dirty="0" smtClean="0"/>
              <a:t>pôles d’attractivité (TC</a:t>
            </a:r>
            <a:r>
              <a:rPr lang="fr-FR" dirty="0"/>
              <a:t>, VL en location…)</a:t>
            </a:r>
          </a:p>
          <a:p>
            <a:pPr lvl="1"/>
            <a:r>
              <a:rPr lang="fr-FR" dirty="0"/>
              <a:t>Développer des aires de covoiturage (au droit de la gare, dans les cœurs de ville, au droit des intersections les plus importantes…)</a:t>
            </a:r>
          </a:p>
          <a:p>
            <a:pPr lvl="1"/>
            <a:r>
              <a:rPr lang="fr-FR" dirty="0"/>
              <a:t>Renforcer le transport régional et général en bus (lignes 11 et 13 du réseau XLR, TER), vers une ligne Nord-Sud pour relier les communes du </a:t>
            </a:r>
            <a:r>
              <a:rPr lang="fr-FR" dirty="0" smtClean="0"/>
              <a:t>territoire</a:t>
            </a:r>
            <a:endParaRPr lang="fr-FR" dirty="0"/>
          </a:p>
          <a:p>
            <a:pPr lvl="1"/>
            <a:r>
              <a:rPr lang="fr-FR" dirty="0" smtClean="0"/>
              <a:t>Faciliter </a:t>
            </a:r>
            <a:r>
              <a:rPr lang="fr-FR" dirty="0"/>
              <a:t>les dessertes </a:t>
            </a:r>
            <a:r>
              <a:rPr lang="fr-FR" dirty="0" smtClean="0"/>
              <a:t>des ZAE aux </a:t>
            </a:r>
            <a:r>
              <a:rPr lang="fr-FR" dirty="0"/>
              <a:t>poids lourds et organiser les livraisons sur le territoire.</a:t>
            </a:r>
          </a:p>
          <a:p>
            <a:r>
              <a:rPr lang="fr-FR" dirty="0" smtClean="0"/>
              <a:t>Favoriser les mobilités « de proximité », plus respectueuses de l’environnement</a:t>
            </a:r>
          </a:p>
          <a:p>
            <a:pPr lvl="1"/>
            <a:r>
              <a:rPr lang="fr-FR" dirty="0"/>
              <a:t>Inciter aux pratiques modes actifs (marche, vélo…) dans les cœurs de </a:t>
            </a:r>
            <a:r>
              <a:rPr lang="fr-FR" dirty="0" smtClean="0"/>
              <a:t>ville</a:t>
            </a:r>
            <a:endParaRPr lang="fr-FR" dirty="0"/>
          </a:p>
          <a:p>
            <a:pPr lvl="1"/>
            <a:r>
              <a:rPr lang="fr-FR" dirty="0"/>
              <a:t>Intégrer les projets routiers comme support </a:t>
            </a:r>
            <a:r>
              <a:rPr lang="fr-FR" dirty="0" smtClean="0"/>
              <a:t>d’urbanisation</a:t>
            </a:r>
            <a:endParaRPr lang="fr-FR" dirty="0"/>
          </a:p>
          <a:p>
            <a:pPr lvl="1"/>
            <a:r>
              <a:rPr lang="fr-FR" dirty="0"/>
              <a:t>Favoriser un urbanisme des </a:t>
            </a:r>
            <a:r>
              <a:rPr lang="fr-FR" dirty="0" smtClean="0"/>
              <a:t>proximités : rapprocher </a:t>
            </a:r>
            <a:r>
              <a:rPr lang="fr-FR" dirty="0"/>
              <a:t>les lieux de vie pour réduire distances et durée des déplacements quotidiens </a:t>
            </a:r>
            <a:r>
              <a:rPr lang="fr-FR" sz="1100" dirty="0"/>
              <a:t>(domicile-travail), </a:t>
            </a:r>
            <a:r>
              <a:rPr lang="fr-FR" dirty="0"/>
              <a:t>inciter aux pratiques alternatives </a:t>
            </a:r>
            <a:r>
              <a:rPr lang="fr-FR" sz="1100" dirty="0"/>
              <a:t>(TC, vélos, marche…), </a:t>
            </a:r>
            <a:r>
              <a:rPr lang="fr-FR" dirty="0"/>
              <a:t>améliorer la qualité de vie</a:t>
            </a:r>
            <a:r>
              <a:rPr lang="fr-FR" dirty="0" smtClean="0"/>
              <a:t>…</a:t>
            </a:r>
            <a:endParaRPr lang="fr-FR" dirty="0"/>
          </a:p>
          <a:p>
            <a:r>
              <a:rPr lang="fr-FR" dirty="0" smtClean="0"/>
              <a:t>Proposer une offre en mobilités qui renforce les liens sociaux</a:t>
            </a:r>
          </a:p>
          <a:p>
            <a:pPr lvl="1"/>
            <a:r>
              <a:rPr lang="fr-FR" dirty="0"/>
              <a:t>Développer une offre de services alternatifs à la voiture pour les publics démunis (au quotidien ou occasionnellement</a:t>
            </a:r>
            <a:r>
              <a:rPr lang="fr-FR" dirty="0" smtClean="0"/>
              <a:t>)</a:t>
            </a:r>
            <a:endParaRPr lang="fr-FR" dirty="0"/>
          </a:p>
          <a:p>
            <a:r>
              <a:rPr lang="fr-FR" dirty="0" smtClean="0">
                <a:sym typeface="Wingdings" panose="05000000000000000000" pitchFamily="2" charset="2"/>
              </a:rPr>
              <a:t>Revoir la politique de l’habitat, la politique des équipements, la politique économique et la politique en matière d’urbanisme</a:t>
            </a:r>
            <a:br>
              <a:rPr lang="fr-FR" dirty="0" smtClean="0">
                <a:sym typeface="Wingdings" panose="05000000000000000000" pitchFamily="2" charset="2"/>
              </a:rPr>
            </a:br>
            <a:r>
              <a:rPr lang="fr-FR" b="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fr-FR" b="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Fiches-orientations </a:t>
            </a:r>
            <a:r>
              <a:rPr lang="fr-FR" b="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spécifiques</a:t>
            </a:r>
            <a:endParaRPr lang="fr-FR" b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06229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Renforcer l’offre en équipements et rendre les équipements mutualisés accessibles à tous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 smtClean="0">
                <a:solidFill>
                  <a:srgbClr val="FF0000"/>
                </a:solidFill>
              </a:rPr>
              <a:t>A décliner une fois le scénario clairement choisi</a:t>
            </a:r>
          </a:p>
          <a:p>
            <a:pPr lvl="1"/>
            <a:r>
              <a:rPr lang="fr-FR" dirty="0" smtClean="0"/>
              <a:t>...</a:t>
            </a:r>
          </a:p>
          <a:p>
            <a:pPr lvl="1"/>
            <a:r>
              <a:rPr lang="fr-FR" dirty="0" smtClean="0"/>
              <a:t>...</a:t>
            </a:r>
          </a:p>
          <a:p>
            <a:r>
              <a:rPr lang="fr-FR" dirty="0" smtClean="0"/>
              <a:t>...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Revoir en conséquence : la politique de l’habitat, la politique des déplacements, la politique économique et la politique en matière d’urbanisme</a:t>
            </a:r>
            <a:br>
              <a:rPr lang="fr-FR" dirty="0" smtClean="0">
                <a:sym typeface="Wingdings" panose="05000000000000000000" pitchFamily="2" charset="2"/>
              </a:rPr>
            </a:br>
            <a:r>
              <a:rPr lang="fr-FR" b="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fr-FR" b="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Fiches-orientations </a:t>
            </a:r>
            <a:r>
              <a:rPr lang="fr-FR" b="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spécifiques</a:t>
            </a:r>
          </a:p>
          <a:p>
            <a:endParaRPr lang="fr-FR" b="0" dirty="0" smtClean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0" lvl="0" indent="0">
              <a:buNone/>
            </a:pPr>
            <a:r>
              <a:rPr lang="fr-FR" b="0" dirty="0" smtClean="0">
                <a:solidFill>
                  <a:srgbClr val="FFFFFF">
                    <a:lumMod val="50000"/>
                  </a:srgbClr>
                </a:solidFill>
                <a:sym typeface="Wingdings" panose="05000000000000000000" pitchFamily="2" charset="2"/>
              </a:rPr>
              <a:t>Voir carte associée (page suivante), qui </a:t>
            </a:r>
            <a:r>
              <a:rPr lang="fr-FR" b="0" dirty="0">
                <a:solidFill>
                  <a:srgbClr val="FFFFFF">
                    <a:lumMod val="50000"/>
                  </a:srgbClr>
                </a:solidFill>
                <a:sym typeface="Wingdings" panose="05000000000000000000" pitchFamily="2" charset="2"/>
              </a:rPr>
              <a:t>territorialise les </a:t>
            </a:r>
            <a:r>
              <a:rPr lang="fr-FR" b="0" dirty="0" smtClean="0">
                <a:solidFill>
                  <a:srgbClr val="FFFFFF">
                    <a:lumMod val="50000"/>
                  </a:srgbClr>
                </a:solidFill>
                <a:sym typeface="Wingdings" panose="05000000000000000000" pitchFamily="2" charset="2"/>
              </a:rPr>
              <a:t>intentions</a:t>
            </a:r>
            <a:endParaRPr lang="fr-FR" b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52004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28" y="491886"/>
            <a:ext cx="8736160" cy="617747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030019" y="476672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kern="0" dirty="0" smtClean="0">
                <a:solidFill>
                  <a:schemeClr val="bg1"/>
                </a:solidFill>
                <a:latin typeface="Cambria" panose="02040503050406030204" pitchFamily="18" charset="0"/>
              </a:rPr>
              <a:t>Besoins en équipements (ébauche)</a:t>
            </a:r>
            <a:endParaRPr lang="fr-FR" sz="1600" b="1" kern="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75868" y="1988840"/>
            <a:ext cx="324036" cy="324036"/>
          </a:xfrm>
          <a:prstGeom prst="rect">
            <a:avLst/>
          </a:prstGeom>
          <a:solidFill>
            <a:srgbClr val="FF0066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925706" y="4170689"/>
            <a:ext cx="324036" cy="3240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293858" y="2621787"/>
            <a:ext cx="324036" cy="324036"/>
          </a:xfrm>
          <a:prstGeom prst="rect">
            <a:avLst/>
          </a:prstGeom>
          <a:solidFill>
            <a:srgbClr val="FF0066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305356" y="3019617"/>
            <a:ext cx="157209" cy="157209"/>
          </a:xfrm>
          <a:prstGeom prst="rect">
            <a:avLst/>
          </a:prstGeom>
          <a:solidFill>
            <a:srgbClr val="FF0066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3455876" y="1215921"/>
            <a:ext cx="157209" cy="157209"/>
          </a:xfrm>
          <a:prstGeom prst="rect">
            <a:avLst/>
          </a:prstGeom>
          <a:solidFill>
            <a:srgbClr val="FF0066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rc 5"/>
          <p:cNvSpPr/>
          <p:nvPr/>
        </p:nvSpPr>
        <p:spPr>
          <a:xfrm rot="11291948">
            <a:off x="1654169" y="1094380"/>
            <a:ext cx="8883468" cy="2928379"/>
          </a:xfrm>
          <a:prstGeom prst="arc">
            <a:avLst>
              <a:gd name="adj1" fmla="val 11919400"/>
              <a:gd name="adj2" fmla="val 21376529"/>
            </a:avLst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droite 21"/>
          <p:cNvSpPr/>
          <p:nvPr/>
        </p:nvSpPr>
        <p:spPr>
          <a:xfrm>
            <a:off x="5066270" y="2150858"/>
            <a:ext cx="801874" cy="270030"/>
          </a:xfrm>
          <a:prstGeom prst="rightArrow">
            <a:avLst/>
          </a:prstGeom>
          <a:solidFill>
            <a:srgbClr val="FF0066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 droite 40"/>
          <p:cNvSpPr/>
          <p:nvPr/>
        </p:nvSpPr>
        <p:spPr>
          <a:xfrm>
            <a:off x="5040052" y="4869160"/>
            <a:ext cx="828092" cy="27003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6030019" y="1215921"/>
            <a:ext cx="3078485" cy="2677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rgbClr val="003399"/>
                </a:solidFill>
                <a:latin typeface="Cambria" panose="02040503050406030204" pitchFamily="18" charset="0"/>
                <a:cs typeface="Aharoni" panose="02010803020104030203" pitchFamily="2" charset="-79"/>
              </a:defRPr>
            </a:lvl1pPr>
          </a:lstStyle>
          <a:p>
            <a:r>
              <a:rPr lang="fr-FR" dirty="0" smtClean="0">
                <a:solidFill>
                  <a:srgbClr val="CC0066"/>
                </a:solidFill>
              </a:rPr>
              <a:t>Besoins </a:t>
            </a:r>
            <a:r>
              <a:rPr lang="fr-FR" dirty="0">
                <a:solidFill>
                  <a:srgbClr val="CC0066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CC0066"/>
                </a:solidFill>
              </a:rPr>
              <a:t>42 </a:t>
            </a:r>
            <a:r>
              <a:rPr lang="fr-FR" dirty="0">
                <a:solidFill>
                  <a:srgbClr val="CC0066"/>
                </a:solidFill>
              </a:rPr>
              <a:t>professionnels de santé de plus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CC0066"/>
                </a:solidFill>
              </a:rPr>
              <a:t>5 </a:t>
            </a:r>
            <a:r>
              <a:rPr lang="fr-FR" dirty="0">
                <a:solidFill>
                  <a:srgbClr val="CC0066"/>
                </a:solidFill>
              </a:rPr>
              <a:t>pharmacies de plus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CC0066"/>
                </a:solidFill>
              </a:rPr>
              <a:t>besoins en crèches, assistantes maternelles, classes, </a:t>
            </a:r>
            <a:r>
              <a:rPr lang="fr-FR" dirty="0" smtClean="0">
                <a:solidFill>
                  <a:srgbClr val="CC0066"/>
                </a:solidFill>
              </a:rPr>
              <a:t>… </a:t>
            </a:r>
            <a:r>
              <a:rPr lang="fr-FR" b="0" dirty="0" smtClean="0">
                <a:solidFill>
                  <a:srgbClr val="CC0066"/>
                </a:solidFill>
              </a:rPr>
              <a:t>(de </a:t>
            </a:r>
            <a:r>
              <a:rPr lang="fr-FR" b="0" dirty="0">
                <a:solidFill>
                  <a:srgbClr val="CC0066"/>
                </a:solidFill>
              </a:rPr>
              <a:t>l’ordre de 110 et 140 enfants de plus par classe </a:t>
            </a:r>
            <a:r>
              <a:rPr lang="fr-FR" b="0" dirty="0" smtClean="0">
                <a:solidFill>
                  <a:srgbClr val="CC0066"/>
                </a:solidFill>
              </a:rPr>
              <a:t>d’âge)</a:t>
            </a:r>
            <a:endParaRPr lang="fr-FR" b="0" dirty="0">
              <a:solidFill>
                <a:srgbClr val="CC00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CC0066"/>
                </a:solidFill>
              </a:rPr>
              <a:t>lycée </a:t>
            </a:r>
            <a:r>
              <a:rPr lang="fr-FR" dirty="0">
                <a:solidFill>
                  <a:srgbClr val="CC0066"/>
                </a:solidFill>
              </a:rPr>
              <a:t>nécessaire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CC0066"/>
                </a:solidFill>
              </a:rPr>
              <a:t>équipements </a:t>
            </a:r>
            <a:r>
              <a:rPr lang="fr-FR" dirty="0">
                <a:solidFill>
                  <a:srgbClr val="CC0066"/>
                </a:solidFill>
              </a:rPr>
              <a:t>sportifs et culturels   à développer (complexe </a:t>
            </a:r>
            <a:r>
              <a:rPr lang="fr-FR" dirty="0" smtClean="0">
                <a:solidFill>
                  <a:srgbClr val="CC0066"/>
                </a:solidFill>
              </a:rPr>
              <a:t>aquatique, …)</a:t>
            </a:r>
            <a:endParaRPr lang="fr-FR" dirty="0">
              <a:solidFill>
                <a:srgbClr val="CC0066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030019" y="4279155"/>
            <a:ext cx="3113981" cy="2462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rgbClr val="003399"/>
                </a:solidFill>
                <a:latin typeface="Cambria" panose="02040503050406030204" pitchFamily="18" charset="0"/>
                <a:cs typeface="Aharoni" panose="02010803020104030203" pitchFamily="2" charset="-79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fr-FR" dirty="0" smtClean="0"/>
              <a:t>Besoins </a:t>
            </a:r>
            <a:r>
              <a:rPr lang="fr-FR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19 </a:t>
            </a:r>
            <a:r>
              <a:rPr lang="fr-FR" dirty="0"/>
              <a:t>professionnels de santé de plus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2 </a:t>
            </a:r>
            <a:r>
              <a:rPr lang="fr-FR" dirty="0"/>
              <a:t>pharmacies de plus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besoins en crèches, assistantes maternelles, classes, </a:t>
            </a:r>
            <a:r>
              <a:rPr lang="fr-FR" dirty="0" smtClean="0"/>
              <a:t>… </a:t>
            </a:r>
            <a:r>
              <a:rPr lang="fr-FR" b="0" dirty="0" smtClean="0"/>
              <a:t>(de </a:t>
            </a:r>
            <a:r>
              <a:rPr lang="fr-FR" b="0" dirty="0"/>
              <a:t>l’ordre de 50 à 65 enfants de plus par classe </a:t>
            </a:r>
            <a:r>
              <a:rPr lang="fr-FR" b="0" dirty="0" smtClean="0"/>
              <a:t>d’âge)</a:t>
            </a:r>
            <a:endParaRPr lang="fr-FR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collège </a:t>
            </a:r>
            <a:r>
              <a:rPr lang="fr-FR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équipements </a:t>
            </a:r>
            <a:r>
              <a:rPr lang="fr-FR" dirty="0"/>
              <a:t>sportifs et </a:t>
            </a:r>
            <a:r>
              <a:rPr lang="fr-FR" dirty="0" smtClean="0"/>
              <a:t>culturels à développer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2154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Traduire les dispositions de la Loi Littoral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11560" y="908720"/>
            <a:ext cx="8280920" cy="5832648"/>
          </a:xfrm>
        </p:spPr>
        <p:txBody>
          <a:bodyPr/>
          <a:lstStyle/>
          <a:p>
            <a:pPr marL="0" indent="0">
              <a:buNone/>
            </a:pPr>
            <a:r>
              <a:rPr lang="fr-FR" b="0" i="1" dirty="0">
                <a:solidFill>
                  <a:srgbClr val="CC0066"/>
                </a:solidFill>
              </a:rPr>
              <a:t>Seules les 6 communes suivantes sont concernées par les dispositions de la Loi Littoral : Biscarrosse, </a:t>
            </a:r>
            <a:r>
              <a:rPr lang="fr-FR" b="0" i="1" dirty="0" err="1">
                <a:solidFill>
                  <a:srgbClr val="CC0066"/>
                </a:solidFill>
              </a:rPr>
              <a:t>Gastes</a:t>
            </a:r>
            <a:r>
              <a:rPr lang="fr-FR" b="0" i="1" dirty="0">
                <a:solidFill>
                  <a:srgbClr val="CC0066"/>
                </a:solidFill>
              </a:rPr>
              <a:t>, Mimizan, Parentis-en-Born, Sainte-Eulalie-en-Born et </a:t>
            </a:r>
            <a:r>
              <a:rPr lang="fr-FR" b="0" i="1" dirty="0" smtClean="0">
                <a:solidFill>
                  <a:srgbClr val="CC0066"/>
                </a:solidFill>
              </a:rPr>
              <a:t>Sanguinet.</a:t>
            </a:r>
          </a:p>
          <a:p>
            <a:r>
              <a:rPr lang="fr-FR" altLang="fr-FR" dirty="0" smtClean="0"/>
              <a:t>Réaliser les extensions </a:t>
            </a:r>
            <a:r>
              <a:rPr lang="fr-FR" altLang="fr-FR" dirty="0"/>
              <a:t>de l'urbanisation </a:t>
            </a:r>
            <a:r>
              <a:rPr lang="fr-FR" altLang="fr-FR" dirty="0" smtClean="0"/>
              <a:t>soit </a:t>
            </a:r>
            <a:r>
              <a:rPr lang="fr-FR" altLang="fr-FR" dirty="0"/>
              <a:t>en continuité avec les agglomérations et villages existants, soit en hameaux nouveaux intégrés à </a:t>
            </a:r>
            <a:r>
              <a:rPr lang="fr-FR" altLang="fr-FR" dirty="0" smtClean="0"/>
              <a:t>l'environnement</a:t>
            </a:r>
            <a:endParaRPr lang="fr-FR" altLang="fr-FR" dirty="0"/>
          </a:p>
          <a:p>
            <a:pPr lvl="1"/>
            <a:r>
              <a:rPr lang="fr-FR" dirty="0" smtClean="0"/>
              <a:t>Continuité =</a:t>
            </a:r>
          </a:p>
          <a:p>
            <a:pPr lvl="1"/>
            <a:r>
              <a:rPr lang="fr-FR" dirty="0" smtClean="0"/>
              <a:t>Agglomération =</a:t>
            </a:r>
          </a:p>
          <a:p>
            <a:pPr lvl="1"/>
            <a:r>
              <a:rPr lang="fr-FR" dirty="0" smtClean="0"/>
              <a:t>Hameau nouveau intégré à l’environnement =</a:t>
            </a:r>
          </a:p>
          <a:p>
            <a:r>
              <a:rPr lang="fr-FR" dirty="0" smtClean="0"/>
              <a:t>Limiter les extensions de l’urbanisation dans les espaces proches du rivage</a:t>
            </a:r>
          </a:p>
          <a:p>
            <a:pPr lvl="1"/>
            <a:r>
              <a:rPr lang="fr-FR" dirty="0" smtClean="0"/>
              <a:t>Espace proche du rivage = </a:t>
            </a:r>
          </a:p>
          <a:p>
            <a:pPr lvl="1"/>
            <a:r>
              <a:rPr lang="fr-FR" dirty="0" smtClean="0"/>
              <a:t>Extension limitée =</a:t>
            </a:r>
          </a:p>
          <a:p>
            <a:r>
              <a:rPr lang="fr-FR" dirty="0"/>
              <a:t>Encadrer le développement des installations de loisirs et de tourisme</a:t>
            </a:r>
          </a:p>
          <a:p>
            <a:pPr lvl="1"/>
            <a:r>
              <a:rPr lang="fr-FR" dirty="0"/>
              <a:t>Délimiter dans les documents d’urbanisme locaux les secteurs des zones urbanisées ou à urbaniser pouvant recevoir l’implantation de campings ou de PRL</a:t>
            </a:r>
          </a:p>
          <a:p>
            <a:pPr lvl="1"/>
            <a:r>
              <a:rPr lang="fr-FR" dirty="0"/>
              <a:t>Délimiter dans les documents d’urbanisme locaux les secteurs des zones naturelles pouvant recevoir l’implantation de campings</a:t>
            </a:r>
          </a:p>
          <a:p>
            <a:pPr lvl="1"/>
            <a:r>
              <a:rPr lang="fr-FR" dirty="0"/>
              <a:t>Le nouveaux campings et PRL sont proscrits dans les espaces naturels remarquables, dans les coupures d’urbanisation et dans la « bande des 100 mètres »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Préserver la « bande des 100 mètres » en la rendant inconstructible en dehors des espaces urbanisés </a:t>
            </a:r>
            <a:r>
              <a:rPr lang="fr-FR" b="0" dirty="0" smtClean="0">
                <a:sym typeface="Wingdings" panose="05000000000000000000" pitchFamily="2" charset="2"/>
              </a:rPr>
              <a:t>(seules les constructions ou installations nécessaires à des services publics ou à des activités économiques nécessitant la proximité immédiate de l’eau sont autorisées)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Protéger les espaces naturels remarquables et les espaces boisés significatifs</a:t>
            </a:r>
          </a:p>
          <a:p>
            <a:r>
              <a:rPr lang="fr-FR" dirty="0">
                <a:sym typeface="Wingdings" panose="05000000000000000000" pitchFamily="2" charset="2"/>
              </a:rPr>
              <a:t>M</a:t>
            </a:r>
            <a:r>
              <a:rPr lang="fr-FR" dirty="0" smtClean="0">
                <a:sym typeface="Wingdings" panose="05000000000000000000" pitchFamily="2" charset="2"/>
              </a:rPr>
              <a:t>énager des coupures d’urbanisation</a:t>
            </a:r>
          </a:p>
          <a:p>
            <a:pPr marL="0" lvl="0" indent="0">
              <a:buNone/>
            </a:pPr>
            <a:r>
              <a:rPr lang="fr-FR" b="0" dirty="0" smtClean="0">
                <a:solidFill>
                  <a:srgbClr val="FFFFFF">
                    <a:lumMod val="50000"/>
                  </a:srgbClr>
                </a:solidFill>
                <a:sym typeface="Wingdings" panose="05000000000000000000" pitchFamily="2" charset="2"/>
              </a:rPr>
              <a:t>Voir carte associée (page suivante), qui </a:t>
            </a:r>
            <a:r>
              <a:rPr lang="fr-FR" b="0" dirty="0">
                <a:solidFill>
                  <a:srgbClr val="FFFFFF">
                    <a:lumMod val="50000"/>
                  </a:srgbClr>
                </a:solidFill>
                <a:sym typeface="Wingdings" panose="05000000000000000000" pitchFamily="2" charset="2"/>
              </a:rPr>
              <a:t>territorialise les </a:t>
            </a:r>
            <a:r>
              <a:rPr lang="fr-FR" b="0" dirty="0" smtClean="0">
                <a:solidFill>
                  <a:srgbClr val="FFFFFF">
                    <a:lumMod val="50000"/>
                  </a:srgbClr>
                </a:solidFill>
                <a:sym typeface="Wingdings" panose="05000000000000000000" pitchFamily="2" charset="2"/>
              </a:rPr>
              <a:t>intentions</a:t>
            </a:r>
            <a:endParaRPr lang="fr-FR" b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10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58200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Préserver et valoriser le réseau de Trames Vertes du Born en fonction du niveau de sensibilité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 smtClean="0"/>
              <a:t>Hiérarchiser la protection des éléments constitutifs de la Trame Verte</a:t>
            </a:r>
          </a:p>
          <a:p>
            <a:pPr lvl="1"/>
            <a:r>
              <a:rPr lang="fr-FR" sz="1600" dirty="0" smtClean="0"/>
              <a:t>Identifier les réservoirs verts et les corridors </a:t>
            </a:r>
            <a:r>
              <a:rPr lang="fr-FR" sz="1600" dirty="0"/>
              <a:t>les plus sensibles et sous </a:t>
            </a:r>
            <a:r>
              <a:rPr lang="fr-FR" sz="1600" dirty="0" smtClean="0"/>
              <a:t>pression :</a:t>
            </a:r>
          </a:p>
          <a:p>
            <a:pPr lvl="2"/>
            <a:r>
              <a:rPr lang="fr-FR" sz="1400" b="1" dirty="0" smtClean="0"/>
              <a:t>La </a:t>
            </a:r>
            <a:r>
              <a:rPr lang="fr-FR" sz="1400" b="1" dirty="0"/>
              <a:t>dune non </a:t>
            </a:r>
            <a:r>
              <a:rPr lang="fr-FR" sz="1400" b="1" dirty="0" smtClean="0"/>
              <a:t>boisée et la dune boisée </a:t>
            </a:r>
            <a:r>
              <a:rPr lang="fr-FR" sz="1400" dirty="0" smtClean="0"/>
              <a:t>: protection stricte vis-à-vis de </a:t>
            </a:r>
            <a:r>
              <a:rPr lang="fr-FR" sz="1400" dirty="0"/>
              <a:t>toute construction </a:t>
            </a:r>
          </a:p>
          <a:p>
            <a:pPr lvl="2"/>
            <a:r>
              <a:rPr lang="fr-FR" sz="1400" b="1" dirty="0" smtClean="0"/>
              <a:t>Les </a:t>
            </a:r>
            <a:r>
              <a:rPr lang="fr-FR" sz="1400" b="1" dirty="0"/>
              <a:t>forêts et dépressions humides des massifs de dunes </a:t>
            </a:r>
            <a:r>
              <a:rPr lang="fr-FR" sz="1400" dirty="0" smtClean="0"/>
              <a:t>: protection et valorisation de </a:t>
            </a:r>
            <a:r>
              <a:rPr lang="fr-FR" sz="1400" dirty="0"/>
              <a:t>façon </a:t>
            </a:r>
            <a:r>
              <a:rPr lang="fr-FR" sz="1400" dirty="0" smtClean="0"/>
              <a:t>raisonnée, </a:t>
            </a:r>
            <a:r>
              <a:rPr lang="fr-FR" sz="1400" dirty="0"/>
              <a:t>en tenant compte de la fonction de protection de la dune </a:t>
            </a:r>
            <a:r>
              <a:rPr lang="fr-FR" sz="1400" dirty="0" smtClean="0"/>
              <a:t>boisée</a:t>
            </a:r>
          </a:p>
          <a:p>
            <a:pPr lvl="2"/>
            <a:r>
              <a:rPr lang="fr-FR" sz="1400" b="1" dirty="0" smtClean="0"/>
              <a:t>Les </a:t>
            </a:r>
            <a:r>
              <a:rPr lang="fr-FR" sz="1400" b="1" dirty="0"/>
              <a:t>« landes permanentes » </a:t>
            </a:r>
            <a:r>
              <a:rPr lang="fr-FR" sz="1400" dirty="0" smtClean="0"/>
              <a:t>disséminées </a:t>
            </a:r>
            <a:r>
              <a:rPr lang="fr-FR" sz="1400" dirty="0"/>
              <a:t>dans le massif sylvicole</a:t>
            </a:r>
          </a:p>
          <a:p>
            <a:pPr lvl="2"/>
            <a:r>
              <a:rPr lang="fr-FR" sz="1400" b="1" dirty="0" smtClean="0"/>
              <a:t>Les </a:t>
            </a:r>
            <a:r>
              <a:rPr lang="fr-FR" sz="1400" b="1" dirty="0"/>
              <a:t>peuplements feuillus </a:t>
            </a:r>
            <a:r>
              <a:rPr lang="fr-FR" sz="1400" dirty="0" smtClean="0"/>
              <a:t>disséminés </a:t>
            </a:r>
            <a:r>
              <a:rPr lang="fr-FR" sz="1400" dirty="0"/>
              <a:t>dans le massif sylvicole</a:t>
            </a:r>
          </a:p>
          <a:p>
            <a:pPr lvl="1"/>
            <a:r>
              <a:rPr lang="fr-FR" sz="1600" dirty="0" smtClean="0"/>
              <a:t>Définir </a:t>
            </a:r>
            <a:r>
              <a:rPr lang="fr-FR" sz="1600" dirty="0"/>
              <a:t>les écosystèmes ordinaires, de  « moindre importance », au contact des zones urbanisées, pouvant accueillir une extension maîtrisée de l’urbanisation (sous conditions) :</a:t>
            </a:r>
          </a:p>
          <a:p>
            <a:pPr lvl="2"/>
            <a:r>
              <a:rPr lang="fr-FR" sz="1400" dirty="0"/>
              <a:t>...</a:t>
            </a:r>
          </a:p>
          <a:p>
            <a:pPr lvl="2"/>
            <a:r>
              <a:rPr lang="fr-FR" sz="1400" dirty="0"/>
              <a:t>...</a:t>
            </a:r>
          </a:p>
          <a:p>
            <a:r>
              <a:rPr lang="fr-FR" sz="1800" dirty="0" smtClean="0"/>
              <a:t>Définir </a:t>
            </a:r>
            <a:r>
              <a:rPr lang="fr-FR" sz="1800" dirty="0"/>
              <a:t>des coupures d’urbanisation strictes garantes du maintien des continuités écologiques</a:t>
            </a:r>
          </a:p>
          <a:p>
            <a:r>
              <a:rPr lang="fr-FR" sz="1800" dirty="0" smtClean="0"/>
              <a:t>Valoriser ce capital-nature en fonction de la capacité des milieux naturels à résister aux fréquentations</a:t>
            </a:r>
            <a:br>
              <a:rPr lang="fr-FR" sz="1800" dirty="0" smtClean="0"/>
            </a:br>
            <a:r>
              <a:rPr lang="fr-FR" sz="1800" b="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Fiches-orientations spécifiques</a:t>
            </a:r>
          </a:p>
          <a:p>
            <a:pPr lvl="1"/>
            <a:endParaRPr lang="fr-FR" sz="1600" dirty="0"/>
          </a:p>
          <a:p>
            <a:pPr marL="95250" lvl="0" indent="0">
              <a:buNone/>
            </a:pPr>
            <a:r>
              <a:rPr lang="fr-FR" sz="1800" b="0" dirty="0" smtClean="0">
                <a:solidFill>
                  <a:srgbClr val="FFFFFF">
                    <a:lumMod val="50000"/>
                  </a:srgbClr>
                </a:solidFill>
                <a:sym typeface="Wingdings" panose="05000000000000000000" pitchFamily="2" charset="2"/>
              </a:rPr>
              <a:t>Voir carte associée (page suivante), qui </a:t>
            </a:r>
            <a:r>
              <a:rPr lang="fr-FR" sz="1800" b="0" dirty="0">
                <a:solidFill>
                  <a:srgbClr val="FFFFFF">
                    <a:lumMod val="50000"/>
                  </a:srgbClr>
                </a:solidFill>
                <a:sym typeface="Wingdings" panose="05000000000000000000" pitchFamily="2" charset="2"/>
              </a:rPr>
              <a:t>territorialise les </a:t>
            </a:r>
            <a:r>
              <a:rPr lang="fr-FR" sz="1800" b="0" dirty="0" smtClean="0">
                <a:solidFill>
                  <a:srgbClr val="FFFFFF">
                    <a:lumMod val="50000"/>
                  </a:srgbClr>
                </a:solidFill>
                <a:sym typeface="Wingdings" panose="05000000000000000000" pitchFamily="2" charset="2"/>
              </a:rPr>
              <a:t>intentions</a:t>
            </a:r>
            <a:endParaRPr lang="fr-FR" sz="18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11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23902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Z:\Etudes\40\40.SCoT BORN\CARTO\Ecotone\02_ATELIER_SEPT_14\B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351" y="554832"/>
            <a:ext cx="4230991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:\Etudes\40\40.SCoT BORN\CARTO\Ecotone\02_ATELIER_SEPT_14\M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3" r="18967" b="17890"/>
          <a:stretch/>
        </p:blipFill>
        <p:spPr bwMode="auto">
          <a:xfrm>
            <a:off x="342035" y="618214"/>
            <a:ext cx="3393548" cy="544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/>
        </p:nvSpPr>
        <p:spPr>
          <a:xfrm>
            <a:off x="1059671" y="1797418"/>
            <a:ext cx="321705" cy="402132"/>
          </a:xfrm>
          <a:prstGeom prst="ellipse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577113" y="4371060"/>
            <a:ext cx="321705" cy="402132"/>
          </a:xfrm>
          <a:prstGeom prst="ellipse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341842" y="2859106"/>
            <a:ext cx="1895541" cy="1914086"/>
          </a:xfrm>
          <a:prstGeom prst="rect">
            <a:avLst/>
          </a:prstGeom>
          <a:solidFill>
            <a:schemeClr val="bg1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12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pPr algn="l"/>
            <a:r>
              <a:rPr lang="fr-FR" sz="1400" dirty="0"/>
              <a:t>2 obstacles majeurs à la continuité du cordon dunaire : Mimizan et Biscarrosse plages </a:t>
            </a:r>
            <a:r>
              <a:rPr lang="fr-FR" sz="1400" dirty="0">
                <a:sym typeface="Wingdings" panose="05000000000000000000" pitchFamily="2" charset="2"/>
              </a:rPr>
              <a:t> interdire toute extension parallèle au littoral</a:t>
            </a:r>
            <a:endParaRPr lang="fr-FR" sz="1400" dirty="0"/>
          </a:p>
        </p:txBody>
      </p:sp>
      <p:sp>
        <p:nvSpPr>
          <p:cNvPr id="10" name="Ellipse 9"/>
          <p:cNvSpPr/>
          <p:nvPr/>
        </p:nvSpPr>
        <p:spPr>
          <a:xfrm>
            <a:off x="5569746" y="1425733"/>
            <a:ext cx="402132" cy="1336801"/>
          </a:xfrm>
          <a:prstGeom prst="ellips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CC66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 rot="964412">
            <a:off x="5378016" y="2929786"/>
            <a:ext cx="402132" cy="1336801"/>
          </a:xfrm>
          <a:prstGeom prst="ellips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CC66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 rot="827711">
            <a:off x="5124242" y="4321812"/>
            <a:ext cx="349360" cy="1161372"/>
          </a:xfrm>
          <a:prstGeom prst="ellips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CC66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030421" y="2028065"/>
            <a:ext cx="1275778" cy="14097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rgbClr val="00CC66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/>
            <a:r>
              <a:rPr lang="fr-F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Maintien de l’arrière-dune boisée (forêt de protection) </a:t>
            </a:r>
          </a:p>
        </p:txBody>
      </p:sp>
      <p:sp>
        <p:nvSpPr>
          <p:cNvPr id="14" name="Ellipse 13"/>
          <p:cNvSpPr/>
          <p:nvPr/>
        </p:nvSpPr>
        <p:spPr>
          <a:xfrm rot="5970854">
            <a:off x="7106663" y="2299289"/>
            <a:ext cx="402132" cy="1336801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CC66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 rot="5970854">
            <a:off x="6585524" y="3248583"/>
            <a:ext cx="402132" cy="1684184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CC66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 rot="5970854">
            <a:off x="6170247" y="4852338"/>
            <a:ext cx="402132" cy="1684184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CC66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524328" y="5235352"/>
            <a:ext cx="1152128" cy="143400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12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pPr algn="l"/>
            <a:r>
              <a:rPr lang="fr-FR" sz="1400" dirty="0"/>
              <a:t>Protection stricte des zones humides boisées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307729" y="33439"/>
            <a:ext cx="178144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kern="0" dirty="0" smtClean="0">
                <a:solidFill>
                  <a:schemeClr val="bg1"/>
                </a:solidFill>
                <a:latin typeface="Cambria" panose="02040503050406030204" pitchFamily="18" charset="0"/>
              </a:rPr>
              <a:t>TVB</a:t>
            </a:r>
            <a:endParaRPr lang="fr-FR" sz="1600" b="1" kern="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383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gner un rectangle avec un coin diagonal 11"/>
          <p:cNvSpPr/>
          <p:nvPr/>
        </p:nvSpPr>
        <p:spPr>
          <a:xfrm>
            <a:off x="672521" y="1028622"/>
            <a:ext cx="3816423" cy="838402"/>
          </a:xfrm>
          <a:prstGeom prst="snip2Diag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Valorisation des continuités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écologiques et gestion des ressources naturelles</a:t>
            </a:r>
          </a:p>
        </p:txBody>
      </p:sp>
      <p:sp>
        <p:nvSpPr>
          <p:cNvPr id="17" name="Rogner un rectangle avec un coin diagonal 16"/>
          <p:cNvSpPr/>
          <p:nvPr/>
        </p:nvSpPr>
        <p:spPr>
          <a:xfrm>
            <a:off x="683569" y="2322624"/>
            <a:ext cx="3816423" cy="768535"/>
          </a:xfrm>
          <a:prstGeom prst="snip2DiagRect">
            <a:avLst/>
          </a:prstGeom>
          <a:ln>
            <a:solidFill>
              <a:srgbClr val="66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Maîtrise foncière, programmation et « </a:t>
            </a: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écoquartier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du Born en 2030 »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gner un rectangle avec un coin diagonal 26"/>
          <p:cNvSpPr/>
          <p:nvPr/>
        </p:nvSpPr>
        <p:spPr>
          <a:xfrm>
            <a:off x="672521" y="3709447"/>
            <a:ext cx="3816423" cy="1181913"/>
          </a:xfrm>
          <a:prstGeom prst="snip2Diag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Structuration du triangle moteur Biscarrosse-Parentis-Mimizan et expression d’une complémentarité littoral/arrière-pays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gner un rectangle avec un coin diagonal 28"/>
          <p:cNvSpPr/>
          <p:nvPr/>
        </p:nvSpPr>
        <p:spPr>
          <a:xfrm>
            <a:off x="672521" y="5251062"/>
            <a:ext cx="3816423" cy="576402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« Littoral vivant » :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Volet Littoral du SCoT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gner un rectangle avec un coin diagonal 13"/>
          <p:cNvSpPr/>
          <p:nvPr/>
        </p:nvSpPr>
        <p:spPr>
          <a:xfrm>
            <a:off x="395536" y="1288135"/>
            <a:ext cx="108000" cy="108000"/>
          </a:xfrm>
          <a:prstGeom prst="snip2Diag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gner un rectangle avec un coin diagonal 14"/>
          <p:cNvSpPr/>
          <p:nvPr/>
        </p:nvSpPr>
        <p:spPr>
          <a:xfrm>
            <a:off x="406584" y="2582137"/>
            <a:ext cx="108000" cy="108000"/>
          </a:xfrm>
          <a:prstGeom prst="snip2Diag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gner un rectangle avec un coin diagonal 15"/>
          <p:cNvSpPr/>
          <p:nvPr/>
        </p:nvSpPr>
        <p:spPr>
          <a:xfrm>
            <a:off x="395536" y="3968960"/>
            <a:ext cx="108000" cy="108000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gner un rectangle avec un coin diagonal 17"/>
          <p:cNvSpPr/>
          <p:nvPr/>
        </p:nvSpPr>
        <p:spPr>
          <a:xfrm>
            <a:off x="395536" y="5510575"/>
            <a:ext cx="108000" cy="108000"/>
          </a:xfrm>
          <a:prstGeom prst="snip2Diag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10000"/>
            <a:ext cx="3347864" cy="25108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gner un rectangle avec un coin diagonal 18"/>
          <p:cNvSpPr/>
          <p:nvPr/>
        </p:nvSpPr>
        <p:spPr>
          <a:xfrm>
            <a:off x="6036162" y="3481040"/>
            <a:ext cx="108000" cy="108000"/>
          </a:xfrm>
          <a:prstGeom prst="snip2Diag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gner un rectangle avec un coin diagonal 19"/>
          <p:cNvSpPr/>
          <p:nvPr/>
        </p:nvSpPr>
        <p:spPr>
          <a:xfrm>
            <a:off x="6708237" y="3481040"/>
            <a:ext cx="108000" cy="108000"/>
          </a:xfrm>
          <a:prstGeom prst="snip2Diag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gner un rectangle avec un coin diagonal 20"/>
          <p:cNvSpPr/>
          <p:nvPr/>
        </p:nvSpPr>
        <p:spPr>
          <a:xfrm>
            <a:off x="7380312" y="3481040"/>
            <a:ext cx="108000" cy="108000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gner un rectangle avec un coin diagonal 21"/>
          <p:cNvSpPr/>
          <p:nvPr/>
        </p:nvSpPr>
        <p:spPr>
          <a:xfrm>
            <a:off x="8052386" y="3481040"/>
            <a:ext cx="108000" cy="108000"/>
          </a:xfrm>
          <a:prstGeom prst="snip2Diag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rc 4"/>
          <p:cNvSpPr/>
          <p:nvPr/>
        </p:nvSpPr>
        <p:spPr>
          <a:xfrm>
            <a:off x="2843808" y="1556792"/>
            <a:ext cx="3864429" cy="864096"/>
          </a:xfrm>
          <a:prstGeom prst="arc">
            <a:avLst>
              <a:gd name="adj1" fmla="val 14881206"/>
              <a:gd name="adj2" fmla="val 0"/>
            </a:avLst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Arc 23"/>
          <p:cNvSpPr/>
          <p:nvPr/>
        </p:nvSpPr>
        <p:spPr>
          <a:xfrm flipH="1" flipV="1">
            <a:off x="3851920" y="2589587"/>
            <a:ext cx="1368151" cy="504662"/>
          </a:xfrm>
          <a:prstGeom prst="arc">
            <a:avLst>
              <a:gd name="adj1" fmla="val 5672030"/>
              <a:gd name="adj2" fmla="val 10427797"/>
            </a:avLst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Arc 24"/>
          <p:cNvSpPr/>
          <p:nvPr/>
        </p:nvSpPr>
        <p:spPr>
          <a:xfrm flipH="1">
            <a:off x="3860303" y="3760494"/>
            <a:ext cx="1359768" cy="614399"/>
          </a:xfrm>
          <a:prstGeom prst="arc">
            <a:avLst>
              <a:gd name="adj1" fmla="val 5672030"/>
              <a:gd name="adj2" fmla="val 10427797"/>
            </a:avLst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Arc 25"/>
          <p:cNvSpPr/>
          <p:nvPr/>
        </p:nvSpPr>
        <p:spPr>
          <a:xfrm flipH="1">
            <a:off x="2123728" y="4139292"/>
            <a:ext cx="5040560" cy="1449948"/>
          </a:xfrm>
          <a:prstGeom prst="arc">
            <a:avLst>
              <a:gd name="adj1" fmla="val 5018551"/>
              <a:gd name="adj2" fmla="val 10685709"/>
            </a:avLst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Titre 6"/>
          <p:cNvSpPr txBox="1">
            <a:spLocks/>
          </p:cNvSpPr>
          <p:nvPr/>
        </p:nvSpPr>
        <p:spPr>
          <a:xfrm>
            <a:off x="1269248" y="188640"/>
            <a:ext cx="6183072" cy="50405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fr-FR" sz="1800" b="1" kern="0" dirty="0" smtClean="0">
                <a:latin typeface="Cambria" panose="02040503050406030204" pitchFamily="18" charset="0"/>
              </a:rPr>
              <a:t>Organisation du document</a:t>
            </a:r>
            <a:endParaRPr lang="fr-FR" sz="1800" b="1" kern="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2549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Préserver et valoriser le réseau de Trames Bleues du Born en fonction du niveau de sensibilité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11560" y="908720"/>
            <a:ext cx="8280920" cy="5328592"/>
          </a:xfrm>
        </p:spPr>
        <p:txBody>
          <a:bodyPr/>
          <a:lstStyle/>
          <a:p>
            <a:r>
              <a:rPr lang="fr-FR" sz="1600" dirty="0" smtClean="0"/>
              <a:t>Hiérarchiser </a:t>
            </a:r>
            <a:r>
              <a:rPr lang="fr-FR" sz="1600" dirty="0"/>
              <a:t>la protection des éléments constitutifs de la Trame </a:t>
            </a:r>
            <a:r>
              <a:rPr lang="fr-FR" sz="1600" dirty="0" smtClean="0"/>
              <a:t>Bleue</a:t>
            </a:r>
            <a:endParaRPr lang="fr-FR" sz="1600" dirty="0"/>
          </a:p>
          <a:p>
            <a:pPr lvl="1"/>
            <a:r>
              <a:rPr lang="fr-FR" sz="1400" dirty="0"/>
              <a:t>Identifier les réservoirs </a:t>
            </a:r>
            <a:r>
              <a:rPr lang="fr-FR" sz="1400" dirty="0" smtClean="0"/>
              <a:t>bleus et </a:t>
            </a:r>
            <a:r>
              <a:rPr lang="fr-FR" sz="1400" dirty="0"/>
              <a:t>les corridors les plus sensibles et sous pression :</a:t>
            </a:r>
          </a:p>
          <a:p>
            <a:pPr lvl="2"/>
            <a:r>
              <a:rPr lang="fr-FR" sz="1200" b="1" dirty="0" smtClean="0"/>
              <a:t>Les </a:t>
            </a:r>
            <a:r>
              <a:rPr lang="fr-FR" sz="1200" b="1" dirty="0"/>
              <a:t>zones humides et lagunes associées au réseau </a:t>
            </a:r>
            <a:r>
              <a:rPr lang="fr-FR" sz="1200" b="1" dirty="0" smtClean="0"/>
              <a:t>hydrographique </a:t>
            </a:r>
            <a:r>
              <a:rPr lang="fr-FR" sz="1200" dirty="0" smtClean="0"/>
              <a:t>: protection stricte, sanctuariser </a:t>
            </a:r>
            <a:r>
              <a:rPr lang="fr-FR" sz="1200" dirty="0"/>
              <a:t>les abords du réseau hydrographique afin de prévenir les transferts de polluants</a:t>
            </a:r>
          </a:p>
          <a:p>
            <a:pPr lvl="2"/>
            <a:r>
              <a:rPr lang="fr-FR" sz="1200" b="1" dirty="0"/>
              <a:t>L</a:t>
            </a:r>
            <a:r>
              <a:rPr lang="fr-FR" sz="1200" b="1" dirty="0" smtClean="0"/>
              <a:t>es </a:t>
            </a:r>
            <a:r>
              <a:rPr lang="fr-FR" sz="1200" b="1" dirty="0"/>
              <a:t>cours d’eaux littoraux et leurs plus petits affluents </a:t>
            </a:r>
            <a:r>
              <a:rPr lang="fr-FR" sz="1200" dirty="0"/>
              <a:t>: maintien d’une zone tampon de part et d’autre, protection stricte de la </a:t>
            </a:r>
            <a:r>
              <a:rPr lang="fr-FR" sz="1200" dirty="0" smtClean="0"/>
              <a:t>ripisylve</a:t>
            </a:r>
            <a:endParaRPr lang="fr-FR" sz="1200" dirty="0"/>
          </a:p>
          <a:p>
            <a:pPr lvl="2"/>
            <a:r>
              <a:rPr lang="fr-FR" sz="1200" dirty="0" smtClean="0"/>
              <a:t>...</a:t>
            </a:r>
          </a:p>
          <a:p>
            <a:pPr lvl="1"/>
            <a:r>
              <a:rPr lang="fr-FR" sz="1400" dirty="0" smtClean="0"/>
              <a:t>Définir </a:t>
            </a:r>
            <a:r>
              <a:rPr lang="fr-FR" sz="1400" dirty="0"/>
              <a:t>les écosystèmes ordinaires, de  « moindre importance », au contact des zones urbanisées, pouvant accueillir une extension maîtrisée de l’urbanisation (sous conditions) :</a:t>
            </a:r>
          </a:p>
          <a:p>
            <a:pPr lvl="2"/>
            <a:r>
              <a:rPr lang="fr-FR" sz="1200" dirty="0" smtClean="0"/>
              <a:t>...</a:t>
            </a:r>
            <a:endParaRPr lang="fr-FR" sz="1200" dirty="0"/>
          </a:p>
          <a:p>
            <a:r>
              <a:rPr lang="fr-FR" sz="1600" dirty="0" smtClean="0"/>
              <a:t>Gérer les impacts humains et urbains sur le cycle de l’eau qui alimente la Trame Bleue</a:t>
            </a:r>
          </a:p>
          <a:p>
            <a:pPr lvl="1"/>
            <a:r>
              <a:rPr lang="fr-FR" sz="1400" dirty="0" smtClean="0"/>
              <a:t>Limiter </a:t>
            </a:r>
            <a:r>
              <a:rPr lang="fr-FR" sz="1400" dirty="0"/>
              <a:t>l’imperméabilisation des sols et maîtriser les ruissellements d’eau pluviale à l’échelle des bassins versants</a:t>
            </a:r>
          </a:p>
          <a:p>
            <a:pPr lvl="1"/>
            <a:r>
              <a:rPr lang="fr-FR" sz="1400" dirty="0"/>
              <a:t>Imposer une gestion des eaux pluviales à la parcelle et le traitement des eaux de ruissellement sur voirie avant rejet, afin d’améliorer l’état global de la Trame Bleue (= milieu récepteur)</a:t>
            </a:r>
          </a:p>
          <a:p>
            <a:pPr lvl="1"/>
            <a:r>
              <a:rPr lang="fr-FR" sz="1400" dirty="0"/>
              <a:t>Interdire le développement de zones urbaines non desservies par un réseau d’assainissement dans les secteurs les plus fragiles (abords du réseau hydrographique)</a:t>
            </a:r>
          </a:p>
          <a:p>
            <a:r>
              <a:rPr lang="fr-FR" sz="1600" dirty="0" smtClean="0"/>
              <a:t>Restaurer </a:t>
            </a:r>
            <a:r>
              <a:rPr lang="fr-FR" sz="1600" dirty="0"/>
              <a:t>les cours d’eaux « effacés » par l’urbanisation</a:t>
            </a:r>
          </a:p>
          <a:p>
            <a:r>
              <a:rPr lang="fr-FR" sz="1600" dirty="0" smtClean="0"/>
              <a:t>Définir des coupures d’urbanisation strictes garantes du maintien des continuités écologiques</a:t>
            </a:r>
          </a:p>
          <a:p>
            <a:r>
              <a:rPr lang="fr-FR" sz="1600" dirty="0" smtClean="0"/>
              <a:t>Valoriser ce capital-nature en fonction de la capacité des milieux naturels à résister aux fréquentations		</a:t>
            </a:r>
            <a:r>
              <a:rPr lang="fr-FR" sz="1600" b="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fr-FR" sz="1600" b="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Fiches-orientations spécifiques</a:t>
            </a:r>
          </a:p>
          <a:p>
            <a:pPr lvl="1"/>
            <a:endParaRPr lang="fr-FR" sz="14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11</a:t>
            </a:r>
            <a:r>
              <a:rPr lang="fr-FR" sz="1100" dirty="0" smtClean="0"/>
              <a:t>bis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7236227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6408224" y="916739"/>
            <a:ext cx="2169665" cy="1384995"/>
          </a:xfrm>
          <a:prstGeom prst="rect">
            <a:avLst/>
          </a:prstGeom>
          <a:solidFill>
            <a:schemeClr val="bg1"/>
          </a:solidFill>
          <a:ln>
            <a:solidFill>
              <a:srgbClr val="1D6FE7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ambria" panose="02040503050406030204" pitchFamily="18" charset="0"/>
              </a:rPr>
              <a:t>Protection des lacs : politique stricte vis-à-vis de l’assainissement des eaux usées (autonome et collectif) et pluviales</a:t>
            </a:r>
            <a:endParaRPr lang="fr-FR" sz="1400" b="1" dirty="0">
              <a:latin typeface="Cambria" panose="02040503050406030204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408224" y="2834933"/>
            <a:ext cx="2169665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ambria" panose="02040503050406030204" pitchFamily="18" charset="0"/>
              </a:rPr>
              <a:t>Gestion des eaux pluviales / risque inondation : gérer à la parcelle</a:t>
            </a:r>
            <a:endParaRPr lang="fr-FR" sz="1400" b="1" dirty="0">
              <a:latin typeface="Cambria" panose="02040503050406030204" pitchFamily="18" charset="0"/>
            </a:endParaRPr>
          </a:p>
        </p:txBody>
      </p:sp>
      <p:pic>
        <p:nvPicPr>
          <p:cNvPr id="1026" name="Picture 2" descr="Z:\Etudes\40\40.SCoT BORN\CARTO\Ecotone\02_ATELIER_SEPT_14\MA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569"/>
            <a:ext cx="4691228" cy="662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rme libre 3"/>
          <p:cNvSpPr/>
          <p:nvPr/>
        </p:nvSpPr>
        <p:spPr>
          <a:xfrm>
            <a:off x="2340587" y="2556845"/>
            <a:ext cx="472571" cy="365369"/>
          </a:xfrm>
          <a:custGeom>
            <a:avLst/>
            <a:gdLst>
              <a:gd name="connsiteX0" fmla="*/ 0 w 663389"/>
              <a:gd name="connsiteY0" fmla="*/ 385482 h 385482"/>
              <a:gd name="connsiteX1" fmla="*/ 8965 w 663389"/>
              <a:gd name="connsiteY1" fmla="*/ 259976 h 385482"/>
              <a:gd name="connsiteX2" fmla="*/ 17930 w 663389"/>
              <a:gd name="connsiteY2" fmla="*/ 215153 h 385482"/>
              <a:gd name="connsiteX3" fmla="*/ 44824 w 663389"/>
              <a:gd name="connsiteY3" fmla="*/ 233082 h 385482"/>
              <a:gd name="connsiteX4" fmla="*/ 98612 w 663389"/>
              <a:gd name="connsiteY4" fmla="*/ 313765 h 385482"/>
              <a:gd name="connsiteX5" fmla="*/ 116542 w 663389"/>
              <a:gd name="connsiteY5" fmla="*/ 331694 h 385482"/>
              <a:gd name="connsiteX6" fmla="*/ 134471 w 663389"/>
              <a:gd name="connsiteY6" fmla="*/ 358588 h 385482"/>
              <a:gd name="connsiteX7" fmla="*/ 143436 w 663389"/>
              <a:gd name="connsiteY7" fmla="*/ 143435 h 385482"/>
              <a:gd name="connsiteX8" fmla="*/ 179295 w 663389"/>
              <a:gd name="connsiteY8" fmla="*/ 161365 h 385482"/>
              <a:gd name="connsiteX9" fmla="*/ 206189 w 663389"/>
              <a:gd name="connsiteY9" fmla="*/ 188259 h 385482"/>
              <a:gd name="connsiteX10" fmla="*/ 268942 w 663389"/>
              <a:gd name="connsiteY10" fmla="*/ 233082 h 385482"/>
              <a:gd name="connsiteX11" fmla="*/ 313765 w 663389"/>
              <a:gd name="connsiteY11" fmla="*/ 259976 h 385482"/>
              <a:gd name="connsiteX12" fmla="*/ 322730 w 663389"/>
              <a:gd name="connsiteY12" fmla="*/ 233082 h 385482"/>
              <a:gd name="connsiteX13" fmla="*/ 331695 w 663389"/>
              <a:gd name="connsiteY13" fmla="*/ 62753 h 385482"/>
              <a:gd name="connsiteX14" fmla="*/ 358589 w 663389"/>
              <a:gd name="connsiteY14" fmla="*/ 80682 h 385482"/>
              <a:gd name="connsiteX15" fmla="*/ 394448 w 663389"/>
              <a:gd name="connsiteY15" fmla="*/ 125506 h 385482"/>
              <a:gd name="connsiteX16" fmla="*/ 421342 w 663389"/>
              <a:gd name="connsiteY16" fmla="*/ 143435 h 385482"/>
              <a:gd name="connsiteX17" fmla="*/ 457200 w 663389"/>
              <a:gd name="connsiteY17" fmla="*/ 188259 h 385482"/>
              <a:gd name="connsiteX18" fmla="*/ 484095 w 663389"/>
              <a:gd name="connsiteY18" fmla="*/ 206188 h 385482"/>
              <a:gd name="connsiteX19" fmla="*/ 493059 w 663389"/>
              <a:gd name="connsiteY19" fmla="*/ 80682 h 385482"/>
              <a:gd name="connsiteX20" fmla="*/ 510989 w 663389"/>
              <a:gd name="connsiteY20" fmla="*/ 26894 h 385482"/>
              <a:gd name="connsiteX21" fmla="*/ 519953 w 663389"/>
              <a:gd name="connsiteY21" fmla="*/ 0 h 385482"/>
              <a:gd name="connsiteX22" fmla="*/ 555812 w 663389"/>
              <a:gd name="connsiteY22" fmla="*/ 44823 h 385482"/>
              <a:gd name="connsiteX23" fmla="*/ 573742 w 663389"/>
              <a:gd name="connsiteY23" fmla="*/ 62753 h 385482"/>
              <a:gd name="connsiteX24" fmla="*/ 618565 w 663389"/>
              <a:gd name="connsiteY24" fmla="*/ 116541 h 385482"/>
              <a:gd name="connsiteX25" fmla="*/ 663389 w 663389"/>
              <a:gd name="connsiteY25" fmla="*/ 116541 h 38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63389" h="385482">
                <a:moveTo>
                  <a:pt x="0" y="385482"/>
                </a:moveTo>
                <a:cubicBezTo>
                  <a:pt x="2988" y="343647"/>
                  <a:pt x="4574" y="301687"/>
                  <a:pt x="8965" y="259976"/>
                </a:cubicBezTo>
                <a:cubicBezTo>
                  <a:pt x="10560" y="244823"/>
                  <a:pt x="5740" y="224295"/>
                  <a:pt x="17930" y="215153"/>
                </a:cubicBezTo>
                <a:cubicBezTo>
                  <a:pt x="26549" y="208689"/>
                  <a:pt x="35859" y="227106"/>
                  <a:pt x="44824" y="233082"/>
                </a:cubicBezTo>
                <a:lnTo>
                  <a:pt x="98612" y="313765"/>
                </a:lnTo>
                <a:cubicBezTo>
                  <a:pt x="103300" y="320798"/>
                  <a:pt x="111262" y="325094"/>
                  <a:pt x="116542" y="331694"/>
                </a:cubicBezTo>
                <a:cubicBezTo>
                  <a:pt x="123273" y="340107"/>
                  <a:pt x="128495" y="349623"/>
                  <a:pt x="134471" y="358588"/>
                </a:cubicBezTo>
                <a:cubicBezTo>
                  <a:pt x="137459" y="286870"/>
                  <a:pt x="127528" y="213430"/>
                  <a:pt x="143436" y="143435"/>
                </a:cubicBezTo>
                <a:cubicBezTo>
                  <a:pt x="146398" y="130403"/>
                  <a:pt x="168420" y="153597"/>
                  <a:pt x="179295" y="161365"/>
                </a:cubicBezTo>
                <a:cubicBezTo>
                  <a:pt x="189611" y="168734"/>
                  <a:pt x="196563" y="180008"/>
                  <a:pt x="206189" y="188259"/>
                </a:cubicBezTo>
                <a:cubicBezTo>
                  <a:pt x="294557" y="264003"/>
                  <a:pt x="197967" y="176301"/>
                  <a:pt x="268942" y="233082"/>
                </a:cubicBezTo>
                <a:cubicBezTo>
                  <a:pt x="304101" y="261210"/>
                  <a:pt x="267059" y="244408"/>
                  <a:pt x="313765" y="259976"/>
                </a:cubicBezTo>
                <a:cubicBezTo>
                  <a:pt x="316753" y="251011"/>
                  <a:pt x="321874" y="242493"/>
                  <a:pt x="322730" y="233082"/>
                </a:cubicBezTo>
                <a:cubicBezTo>
                  <a:pt x="327878" y="176461"/>
                  <a:pt x="318673" y="118097"/>
                  <a:pt x="331695" y="62753"/>
                </a:cubicBezTo>
                <a:cubicBezTo>
                  <a:pt x="334163" y="52265"/>
                  <a:pt x="350176" y="73951"/>
                  <a:pt x="358589" y="80682"/>
                </a:cubicBezTo>
                <a:cubicBezTo>
                  <a:pt x="402942" y="116165"/>
                  <a:pt x="347856" y="78916"/>
                  <a:pt x="394448" y="125506"/>
                </a:cubicBezTo>
                <a:cubicBezTo>
                  <a:pt x="402067" y="133124"/>
                  <a:pt x="412929" y="136704"/>
                  <a:pt x="421342" y="143435"/>
                </a:cubicBezTo>
                <a:cubicBezTo>
                  <a:pt x="465701" y="178923"/>
                  <a:pt x="410602" y="141662"/>
                  <a:pt x="457200" y="188259"/>
                </a:cubicBezTo>
                <a:cubicBezTo>
                  <a:pt x="464819" y="195878"/>
                  <a:pt x="475130" y="200212"/>
                  <a:pt x="484095" y="206188"/>
                </a:cubicBezTo>
                <a:cubicBezTo>
                  <a:pt x="487083" y="164353"/>
                  <a:pt x="486837" y="122160"/>
                  <a:pt x="493059" y="80682"/>
                </a:cubicBezTo>
                <a:cubicBezTo>
                  <a:pt x="495863" y="61992"/>
                  <a:pt x="505013" y="44823"/>
                  <a:pt x="510989" y="26894"/>
                </a:cubicBezTo>
                <a:lnTo>
                  <a:pt x="519953" y="0"/>
                </a:lnTo>
                <a:cubicBezTo>
                  <a:pt x="563241" y="43286"/>
                  <a:pt x="510581" y="-11716"/>
                  <a:pt x="555812" y="44823"/>
                </a:cubicBezTo>
                <a:cubicBezTo>
                  <a:pt x="561092" y="51423"/>
                  <a:pt x="568462" y="56153"/>
                  <a:pt x="573742" y="62753"/>
                </a:cubicBezTo>
                <a:cubicBezTo>
                  <a:pt x="623666" y="125159"/>
                  <a:pt x="554679" y="52655"/>
                  <a:pt x="618565" y="116541"/>
                </a:cubicBezTo>
                <a:cubicBezTo>
                  <a:pt x="658524" y="106551"/>
                  <a:pt x="645712" y="98864"/>
                  <a:pt x="663389" y="11654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/>
          <p:cNvSpPr/>
          <p:nvPr/>
        </p:nvSpPr>
        <p:spPr>
          <a:xfrm>
            <a:off x="2340587" y="1297911"/>
            <a:ext cx="472571" cy="365369"/>
          </a:xfrm>
          <a:custGeom>
            <a:avLst/>
            <a:gdLst>
              <a:gd name="connsiteX0" fmla="*/ 0 w 663389"/>
              <a:gd name="connsiteY0" fmla="*/ 385482 h 385482"/>
              <a:gd name="connsiteX1" fmla="*/ 8965 w 663389"/>
              <a:gd name="connsiteY1" fmla="*/ 259976 h 385482"/>
              <a:gd name="connsiteX2" fmla="*/ 17930 w 663389"/>
              <a:gd name="connsiteY2" fmla="*/ 215153 h 385482"/>
              <a:gd name="connsiteX3" fmla="*/ 44824 w 663389"/>
              <a:gd name="connsiteY3" fmla="*/ 233082 h 385482"/>
              <a:gd name="connsiteX4" fmla="*/ 98612 w 663389"/>
              <a:gd name="connsiteY4" fmla="*/ 313765 h 385482"/>
              <a:gd name="connsiteX5" fmla="*/ 116542 w 663389"/>
              <a:gd name="connsiteY5" fmla="*/ 331694 h 385482"/>
              <a:gd name="connsiteX6" fmla="*/ 134471 w 663389"/>
              <a:gd name="connsiteY6" fmla="*/ 358588 h 385482"/>
              <a:gd name="connsiteX7" fmla="*/ 143436 w 663389"/>
              <a:gd name="connsiteY7" fmla="*/ 143435 h 385482"/>
              <a:gd name="connsiteX8" fmla="*/ 179295 w 663389"/>
              <a:gd name="connsiteY8" fmla="*/ 161365 h 385482"/>
              <a:gd name="connsiteX9" fmla="*/ 206189 w 663389"/>
              <a:gd name="connsiteY9" fmla="*/ 188259 h 385482"/>
              <a:gd name="connsiteX10" fmla="*/ 268942 w 663389"/>
              <a:gd name="connsiteY10" fmla="*/ 233082 h 385482"/>
              <a:gd name="connsiteX11" fmla="*/ 313765 w 663389"/>
              <a:gd name="connsiteY11" fmla="*/ 259976 h 385482"/>
              <a:gd name="connsiteX12" fmla="*/ 322730 w 663389"/>
              <a:gd name="connsiteY12" fmla="*/ 233082 h 385482"/>
              <a:gd name="connsiteX13" fmla="*/ 331695 w 663389"/>
              <a:gd name="connsiteY13" fmla="*/ 62753 h 385482"/>
              <a:gd name="connsiteX14" fmla="*/ 358589 w 663389"/>
              <a:gd name="connsiteY14" fmla="*/ 80682 h 385482"/>
              <a:gd name="connsiteX15" fmla="*/ 394448 w 663389"/>
              <a:gd name="connsiteY15" fmla="*/ 125506 h 385482"/>
              <a:gd name="connsiteX16" fmla="*/ 421342 w 663389"/>
              <a:gd name="connsiteY16" fmla="*/ 143435 h 385482"/>
              <a:gd name="connsiteX17" fmla="*/ 457200 w 663389"/>
              <a:gd name="connsiteY17" fmla="*/ 188259 h 385482"/>
              <a:gd name="connsiteX18" fmla="*/ 484095 w 663389"/>
              <a:gd name="connsiteY18" fmla="*/ 206188 h 385482"/>
              <a:gd name="connsiteX19" fmla="*/ 493059 w 663389"/>
              <a:gd name="connsiteY19" fmla="*/ 80682 h 385482"/>
              <a:gd name="connsiteX20" fmla="*/ 510989 w 663389"/>
              <a:gd name="connsiteY20" fmla="*/ 26894 h 385482"/>
              <a:gd name="connsiteX21" fmla="*/ 519953 w 663389"/>
              <a:gd name="connsiteY21" fmla="*/ 0 h 385482"/>
              <a:gd name="connsiteX22" fmla="*/ 555812 w 663389"/>
              <a:gd name="connsiteY22" fmla="*/ 44823 h 385482"/>
              <a:gd name="connsiteX23" fmla="*/ 573742 w 663389"/>
              <a:gd name="connsiteY23" fmla="*/ 62753 h 385482"/>
              <a:gd name="connsiteX24" fmla="*/ 618565 w 663389"/>
              <a:gd name="connsiteY24" fmla="*/ 116541 h 385482"/>
              <a:gd name="connsiteX25" fmla="*/ 663389 w 663389"/>
              <a:gd name="connsiteY25" fmla="*/ 116541 h 38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63389" h="385482">
                <a:moveTo>
                  <a:pt x="0" y="385482"/>
                </a:moveTo>
                <a:cubicBezTo>
                  <a:pt x="2988" y="343647"/>
                  <a:pt x="4574" y="301687"/>
                  <a:pt x="8965" y="259976"/>
                </a:cubicBezTo>
                <a:cubicBezTo>
                  <a:pt x="10560" y="244823"/>
                  <a:pt x="5740" y="224295"/>
                  <a:pt x="17930" y="215153"/>
                </a:cubicBezTo>
                <a:cubicBezTo>
                  <a:pt x="26549" y="208689"/>
                  <a:pt x="35859" y="227106"/>
                  <a:pt x="44824" y="233082"/>
                </a:cubicBezTo>
                <a:lnTo>
                  <a:pt x="98612" y="313765"/>
                </a:lnTo>
                <a:cubicBezTo>
                  <a:pt x="103300" y="320798"/>
                  <a:pt x="111262" y="325094"/>
                  <a:pt x="116542" y="331694"/>
                </a:cubicBezTo>
                <a:cubicBezTo>
                  <a:pt x="123273" y="340107"/>
                  <a:pt x="128495" y="349623"/>
                  <a:pt x="134471" y="358588"/>
                </a:cubicBezTo>
                <a:cubicBezTo>
                  <a:pt x="137459" y="286870"/>
                  <a:pt x="127528" y="213430"/>
                  <a:pt x="143436" y="143435"/>
                </a:cubicBezTo>
                <a:cubicBezTo>
                  <a:pt x="146398" y="130403"/>
                  <a:pt x="168420" y="153597"/>
                  <a:pt x="179295" y="161365"/>
                </a:cubicBezTo>
                <a:cubicBezTo>
                  <a:pt x="189611" y="168734"/>
                  <a:pt x="196563" y="180008"/>
                  <a:pt x="206189" y="188259"/>
                </a:cubicBezTo>
                <a:cubicBezTo>
                  <a:pt x="294557" y="264003"/>
                  <a:pt x="197967" y="176301"/>
                  <a:pt x="268942" y="233082"/>
                </a:cubicBezTo>
                <a:cubicBezTo>
                  <a:pt x="304101" y="261210"/>
                  <a:pt x="267059" y="244408"/>
                  <a:pt x="313765" y="259976"/>
                </a:cubicBezTo>
                <a:cubicBezTo>
                  <a:pt x="316753" y="251011"/>
                  <a:pt x="321874" y="242493"/>
                  <a:pt x="322730" y="233082"/>
                </a:cubicBezTo>
                <a:cubicBezTo>
                  <a:pt x="327878" y="176461"/>
                  <a:pt x="318673" y="118097"/>
                  <a:pt x="331695" y="62753"/>
                </a:cubicBezTo>
                <a:cubicBezTo>
                  <a:pt x="334163" y="52265"/>
                  <a:pt x="350176" y="73951"/>
                  <a:pt x="358589" y="80682"/>
                </a:cubicBezTo>
                <a:cubicBezTo>
                  <a:pt x="402942" y="116165"/>
                  <a:pt x="347856" y="78916"/>
                  <a:pt x="394448" y="125506"/>
                </a:cubicBezTo>
                <a:cubicBezTo>
                  <a:pt x="402067" y="133124"/>
                  <a:pt x="412929" y="136704"/>
                  <a:pt x="421342" y="143435"/>
                </a:cubicBezTo>
                <a:cubicBezTo>
                  <a:pt x="465701" y="178923"/>
                  <a:pt x="410602" y="141662"/>
                  <a:pt x="457200" y="188259"/>
                </a:cubicBezTo>
                <a:cubicBezTo>
                  <a:pt x="464819" y="195878"/>
                  <a:pt x="475130" y="200212"/>
                  <a:pt x="484095" y="206188"/>
                </a:cubicBezTo>
                <a:cubicBezTo>
                  <a:pt x="487083" y="164353"/>
                  <a:pt x="486837" y="122160"/>
                  <a:pt x="493059" y="80682"/>
                </a:cubicBezTo>
                <a:cubicBezTo>
                  <a:pt x="495863" y="61992"/>
                  <a:pt x="505013" y="44823"/>
                  <a:pt x="510989" y="26894"/>
                </a:cubicBezTo>
                <a:lnTo>
                  <a:pt x="519953" y="0"/>
                </a:lnTo>
                <a:cubicBezTo>
                  <a:pt x="563241" y="43286"/>
                  <a:pt x="510581" y="-11716"/>
                  <a:pt x="555812" y="44823"/>
                </a:cubicBezTo>
                <a:cubicBezTo>
                  <a:pt x="561092" y="51423"/>
                  <a:pt x="568462" y="56153"/>
                  <a:pt x="573742" y="62753"/>
                </a:cubicBezTo>
                <a:cubicBezTo>
                  <a:pt x="623666" y="125159"/>
                  <a:pt x="554679" y="52655"/>
                  <a:pt x="618565" y="116541"/>
                </a:cubicBezTo>
                <a:cubicBezTo>
                  <a:pt x="658524" y="106551"/>
                  <a:pt x="645712" y="98864"/>
                  <a:pt x="663389" y="11654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/>
          <p:cNvSpPr/>
          <p:nvPr/>
        </p:nvSpPr>
        <p:spPr>
          <a:xfrm rot="16536869">
            <a:off x="2052148" y="1331239"/>
            <a:ext cx="316908" cy="245018"/>
          </a:xfrm>
          <a:custGeom>
            <a:avLst/>
            <a:gdLst>
              <a:gd name="connsiteX0" fmla="*/ 0 w 663389"/>
              <a:gd name="connsiteY0" fmla="*/ 385482 h 385482"/>
              <a:gd name="connsiteX1" fmla="*/ 8965 w 663389"/>
              <a:gd name="connsiteY1" fmla="*/ 259976 h 385482"/>
              <a:gd name="connsiteX2" fmla="*/ 17930 w 663389"/>
              <a:gd name="connsiteY2" fmla="*/ 215153 h 385482"/>
              <a:gd name="connsiteX3" fmla="*/ 44824 w 663389"/>
              <a:gd name="connsiteY3" fmla="*/ 233082 h 385482"/>
              <a:gd name="connsiteX4" fmla="*/ 98612 w 663389"/>
              <a:gd name="connsiteY4" fmla="*/ 313765 h 385482"/>
              <a:gd name="connsiteX5" fmla="*/ 116542 w 663389"/>
              <a:gd name="connsiteY5" fmla="*/ 331694 h 385482"/>
              <a:gd name="connsiteX6" fmla="*/ 134471 w 663389"/>
              <a:gd name="connsiteY6" fmla="*/ 358588 h 385482"/>
              <a:gd name="connsiteX7" fmla="*/ 143436 w 663389"/>
              <a:gd name="connsiteY7" fmla="*/ 143435 h 385482"/>
              <a:gd name="connsiteX8" fmla="*/ 179295 w 663389"/>
              <a:gd name="connsiteY8" fmla="*/ 161365 h 385482"/>
              <a:gd name="connsiteX9" fmla="*/ 206189 w 663389"/>
              <a:gd name="connsiteY9" fmla="*/ 188259 h 385482"/>
              <a:gd name="connsiteX10" fmla="*/ 268942 w 663389"/>
              <a:gd name="connsiteY10" fmla="*/ 233082 h 385482"/>
              <a:gd name="connsiteX11" fmla="*/ 313765 w 663389"/>
              <a:gd name="connsiteY11" fmla="*/ 259976 h 385482"/>
              <a:gd name="connsiteX12" fmla="*/ 322730 w 663389"/>
              <a:gd name="connsiteY12" fmla="*/ 233082 h 385482"/>
              <a:gd name="connsiteX13" fmla="*/ 331695 w 663389"/>
              <a:gd name="connsiteY13" fmla="*/ 62753 h 385482"/>
              <a:gd name="connsiteX14" fmla="*/ 358589 w 663389"/>
              <a:gd name="connsiteY14" fmla="*/ 80682 h 385482"/>
              <a:gd name="connsiteX15" fmla="*/ 394448 w 663389"/>
              <a:gd name="connsiteY15" fmla="*/ 125506 h 385482"/>
              <a:gd name="connsiteX16" fmla="*/ 421342 w 663389"/>
              <a:gd name="connsiteY16" fmla="*/ 143435 h 385482"/>
              <a:gd name="connsiteX17" fmla="*/ 457200 w 663389"/>
              <a:gd name="connsiteY17" fmla="*/ 188259 h 385482"/>
              <a:gd name="connsiteX18" fmla="*/ 484095 w 663389"/>
              <a:gd name="connsiteY18" fmla="*/ 206188 h 385482"/>
              <a:gd name="connsiteX19" fmla="*/ 493059 w 663389"/>
              <a:gd name="connsiteY19" fmla="*/ 80682 h 385482"/>
              <a:gd name="connsiteX20" fmla="*/ 510989 w 663389"/>
              <a:gd name="connsiteY20" fmla="*/ 26894 h 385482"/>
              <a:gd name="connsiteX21" fmla="*/ 519953 w 663389"/>
              <a:gd name="connsiteY21" fmla="*/ 0 h 385482"/>
              <a:gd name="connsiteX22" fmla="*/ 555812 w 663389"/>
              <a:gd name="connsiteY22" fmla="*/ 44823 h 385482"/>
              <a:gd name="connsiteX23" fmla="*/ 573742 w 663389"/>
              <a:gd name="connsiteY23" fmla="*/ 62753 h 385482"/>
              <a:gd name="connsiteX24" fmla="*/ 618565 w 663389"/>
              <a:gd name="connsiteY24" fmla="*/ 116541 h 385482"/>
              <a:gd name="connsiteX25" fmla="*/ 663389 w 663389"/>
              <a:gd name="connsiteY25" fmla="*/ 116541 h 38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63389" h="385482">
                <a:moveTo>
                  <a:pt x="0" y="385482"/>
                </a:moveTo>
                <a:cubicBezTo>
                  <a:pt x="2988" y="343647"/>
                  <a:pt x="4574" y="301687"/>
                  <a:pt x="8965" y="259976"/>
                </a:cubicBezTo>
                <a:cubicBezTo>
                  <a:pt x="10560" y="244823"/>
                  <a:pt x="5740" y="224295"/>
                  <a:pt x="17930" y="215153"/>
                </a:cubicBezTo>
                <a:cubicBezTo>
                  <a:pt x="26549" y="208689"/>
                  <a:pt x="35859" y="227106"/>
                  <a:pt x="44824" y="233082"/>
                </a:cubicBezTo>
                <a:lnTo>
                  <a:pt x="98612" y="313765"/>
                </a:lnTo>
                <a:cubicBezTo>
                  <a:pt x="103300" y="320798"/>
                  <a:pt x="111262" y="325094"/>
                  <a:pt x="116542" y="331694"/>
                </a:cubicBezTo>
                <a:cubicBezTo>
                  <a:pt x="123273" y="340107"/>
                  <a:pt x="128495" y="349623"/>
                  <a:pt x="134471" y="358588"/>
                </a:cubicBezTo>
                <a:cubicBezTo>
                  <a:pt x="137459" y="286870"/>
                  <a:pt x="127528" y="213430"/>
                  <a:pt x="143436" y="143435"/>
                </a:cubicBezTo>
                <a:cubicBezTo>
                  <a:pt x="146398" y="130403"/>
                  <a:pt x="168420" y="153597"/>
                  <a:pt x="179295" y="161365"/>
                </a:cubicBezTo>
                <a:cubicBezTo>
                  <a:pt x="189611" y="168734"/>
                  <a:pt x="196563" y="180008"/>
                  <a:pt x="206189" y="188259"/>
                </a:cubicBezTo>
                <a:cubicBezTo>
                  <a:pt x="294557" y="264003"/>
                  <a:pt x="197967" y="176301"/>
                  <a:pt x="268942" y="233082"/>
                </a:cubicBezTo>
                <a:cubicBezTo>
                  <a:pt x="304101" y="261210"/>
                  <a:pt x="267059" y="244408"/>
                  <a:pt x="313765" y="259976"/>
                </a:cubicBezTo>
                <a:cubicBezTo>
                  <a:pt x="316753" y="251011"/>
                  <a:pt x="321874" y="242493"/>
                  <a:pt x="322730" y="233082"/>
                </a:cubicBezTo>
                <a:cubicBezTo>
                  <a:pt x="327878" y="176461"/>
                  <a:pt x="318673" y="118097"/>
                  <a:pt x="331695" y="62753"/>
                </a:cubicBezTo>
                <a:cubicBezTo>
                  <a:pt x="334163" y="52265"/>
                  <a:pt x="350176" y="73951"/>
                  <a:pt x="358589" y="80682"/>
                </a:cubicBezTo>
                <a:cubicBezTo>
                  <a:pt x="402942" y="116165"/>
                  <a:pt x="347856" y="78916"/>
                  <a:pt x="394448" y="125506"/>
                </a:cubicBezTo>
                <a:cubicBezTo>
                  <a:pt x="402067" y="133124"/>
                  <a:pt x="412929" y="136704"/>
                  <a:pt x="421342" y="143435"/>
                </a:cubicBezTo>
                <a:cubicBezTo>
                  <a:pt x="465701" y="178923"/>
                  <a:pt x="410602" y="141662"/>
                  <a:pt x="457200" y="188259"/>
                </a:cubicBezTo>
                <a:cubicBezTo>
                  <a:pt x="464819" y="195878"/>
                  <a:pt x="475130" y="200212"/>
                  <a:pt x="484095" y="206188"/>
                </a:cubicBezTo>
                <a:cubicBezTo>
                  <a:pt x="487083" y="164353"/>
                  <a:pt x="486837" y="122160"/>
                  <a:pt x="493059" y="80682"/>
                </a:cubicBezTo>
                <a:cubicBezTo>
                  <a:pt x="495863" y="61992"/>
                  <a:pt x="505013" y="44823"/>
                  <a:pt x="510989" y="26894"/>
                </a:cubicBezTo>
                <a:lnTo>
                  <a:pt x="519953" y="0"/>
                </a:lnTo>
                <a:cubicBezTo>
                  <a:pt x="563241" y="43286"/>
                  <a:pt x="510581" y="-11716"/>
                  <a:pt x="555812" y="44823"/>
                </a:cubicBezTo>
                <a:cubicBezTo>
                  <a:pt x="561092" y="51423"/>
                  <a:pt x="568462" y="56153"/>
                  <a:pt x="573742" y="62753"/>
                </a:cubicBezTo>
                <a:cubicBezTo>
                  <a:pt x="623666" y="125159"/>
                  <a:pt x="554679" y="52655"/>
                  <a:pt x="618565" y="116541"/>
                </a:cubicBezTo>
                <a:cubicBezTo>
                  <a:pt x="658524" y="106551"/>
                  <a:pt x="645712" y="98864"/>
                  <a:pt x="663389" y="11654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/>
          <p:cNvSpPr/>
          <p:nvPr/>
        </p:nvSpPr>
        <p:spPr>
          <a:xfrm rot="691009">
            <a:off x="1888278" y="3834328"/>
            <a:ext cx="325663" cy="251787"/>
          </a:xfrm>
          <a:custGeom>
            <a:avLst/>
            <a:gdLst>
              <a:gd name="connsiteX0" fmla="*/ 0 w 663389"/>
              <a:gd name="connsiteY0" fmla="*/ 385482 h 385482"/>
              <a:gd name="connsiteX1" fmla="*/ 8965 w 663389"/>
              <a:gd name="connsiteY1" fmla="*/ 259976 h 385482"/>
              <a:gd name="connsiteX2" fmla="*/ 17930 w 663389"/>
              <a:gd name="connsiteY2" fmla="*/ 215153 h 385482"/>
              <a:gd name="connsiteX3" fmla="*/ 44824 w 663389"/>
              <a:gd name="connsiteY3" fmla="*/ 233082 h 385482"/>
              <a:gd name="connsiteX4" fmla="*/ 98612 w 663389"/>
              <a:gd name="connsiteY4" fmla="*/ 313765 h 385482"/>
              <a:gd name="connsiteX5" fmla="*/ 116542 w 663389"/>
              <a:gd name="connsiteY5" fmla="*/ 331694 h 385482"/>
              <a:gd name="connsiteX6" fmla="*/ 134471 w 663389"/>
              <a:gd name="connsiteY6" fmla="*/ 358588 h 385482"/>
              <a:gd name="connsiteX7" fmla="*/ 143436 w 663389"/>
              <a:gd name="connsiteY7" fmla="*/ 143435 h 385482"/>
              <a:gd name="connsiteX8" fmla="*/ 179295 w 663389"/>
              <a:gd name="connsiteY8" fmla="*/ 161365 h 385482"/>
              <a:gd name="connsiteX9" fmla="*/ 206189 w 663389"/>
              <a:gd name="connsiteY9" fmla="*/ 188259 h 385482"/>
              <a:gd name="connsiteX10" fmla="*/ 268942 w 663389"/>
              <a:gd name="connsiteY10" fmla="*/ 233082 h 385482"/>
              <a:gd name="connsiteX11" fmla="*/ 313765 w 663389"/>
              <a:gd name="connsiteY11" fmla="*/ 259976 h 385482"/>
              <a:gd name="connsiteX12" fmla="*/ 322730 w 663389"/>
              <a:gd name="connsiteY12" fmla="*/ 233082 h 385482"/>
              <a:gd name="connsiteX13" fmla="*/ 331695 w 663389"/>
              <a:gd name="connsiteY13" fmla="*/ 62753 h 385482"/>
              <a:gd name="connsiteX14" fmla="*/ 358589 w 663389"/>
              <a:gd name="connsiteY14" fmla="*/ 80682 h 385482"/>
              <a:gd name="connsiteX15" fmla="*/ 394448 w 663389"/>
              <a:gd name="connsiteY15" fmla="*/ 125506 h 385482"/>
              <a:gd name="connsiteX16" fmla="*/ 421342 w 663389"/>
              <a:gd name="connsiteY16" fmla="*/ 143435 h 385482"/>
              <a:gd name="connsiteX17" fmla="*/ 457200 w 663389"/>
              <a:gd name="connsiteY17" fmla="*/ 188259 h 385482"/>
              <a:gd name="connsiteX18" fmla="*/ 484095 w 663389"/>
              <a:gd name="connsiteY18" fmla="*/ 206188 h 385482"/>
              <a:gd name="connsiteX19" fmla="*/ 493059 w 663389"/>
              <a:gd name="connsiteY19" fmla="*/ 80682 h 385482"/>
              <a:gd name="connsiteX20" fmla="*/ 510989 w 663389"/>
              <a:gd name="connsiteY20" fmla="*/ 26894 h 385482"/>
              <a:gd name="connsiteX21" fmla="*/ 519953 w 663389"/>
              <a:gd name="connsiteY21" fmla="*/ 0 h 385482"/>
              <a:gd name="connsiteX22" fmla="*/ 555812 w 663389"/>
              <a:gd name="connsiteY22" fmla="*/ 44823 h 385482"/>
              <a:gd name="connsiteX23" fmla="*/ 573742 w 663389"/>
              <a:gd name="connsiteY23" fmla="*/ 62753 h 385482"/>
              <a:gd name="connsiteX24" fmla="*/ 618565 w 663389"/>
              <a:gd name="connsiteY24" fmla="*/ 116541 h 385482"/>
              <a:gd name="connsiteX25" fmla="*/ 663389 w 663389"/>
              <a:gd name="connsiteY25" fmla="*/ 116541 h 38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63389" h="385482">
                <a:moveTo>
                  <a:pt x="0" y="385482"/>
                </a:moveTo>
                <a:cubicBezTo>
                  <a:pt x="2988" y="343647"/>
                  <a:pt x="4574" y="301687"/>
                  <a:pt x="8965" y="259976"/>
                </a:cubicBezTo>
                <a:cubicBezTo>
                  <a:pt x="10560" y="244823"/>
                  <a:pt x="5740" y="224295"/>
                  <a:pt x="17930" y="215153"/>
                </a:cubicBezTo>
                <a:cubicBezTo>
                  <a:pt x="26549" y="208689"/>
                  <a:pt x="35859" y="227106"/>
                  <a:pt x="44824" y="233082"/>
                </a:cubicBezTo>
                <a:lnTo>
                  <a:pt x="98612" y="313765"/>
                </a:lnTo>
                <a:cubicBezTo>
                  <a:pt x="103300" y="320798"/>
                  <a:pt x="111262" y="325094"/>
                  <a:pt x="116542" y="331694"/>
                </a:cubicBezTo>
                <a:cubicBezTo>
                  <a:pt x="123273" y="340107"/>
                  <a:pt x="128495" y="349623"/>
                  <a:pt x="134471" y="358588"/>
                </a:cubicBezTo>
                <a:cubicBezTo>
                  <a:pt x="137459" y="286870"/>
                  <a:pt x="127528" y="213430"/>
                  <a:pt x="143436" y="143435"/>
                </a:cubicBezTo>
                <a:cubicBezTo>
                  <a:pt x="146398" y="130403"/>
                  <a:pt x="168420" y="153597"/>
                  <a:pt x="179295" y="161365"/>
                </a:cubicBezTo>
                <a:cubicBezTo>
                  <a:pt x="189611" y="168734"/>
                  <a:pt x="196563" y="180008"/>
                  <a:pt x="206189" y="188259"/>
                </a:cubicBezTo>
                <a:cubicBezTo>
                  <a:pt x="294557" y="264003"/>
                  <a:pt x="197967" y="176301"/>
                  <a:pt x="268942" y="233082"/>
                </a:cubicBezTo>
                <a:cubicBezTo>
                  <a:pt x="304101" y="261210"/>
                  <a:pt x="267059" y="244408"/>
                  <a:pt x="313765" y="259976"/>
                </a:cubicBezTo>
                <a:cubicBezTo>
                  <a:pt x="316753" y="251011"/>
                  <a:pt x="321874" y="242493"/>
                  <a:pt x="322730" y="233082"/>
                </a:cubicBezTo>
                <a:cubicBezTo>
                  <a:pt x="327878" y="176461"/>
                  <a:pt x="318673" y="118097"/>
                  <a:pt x="331695" y="62753"/>
                </a:cubicBezTo>
                <a:cubicBezTo>
                  <a:pt x="334163" y="52265"/>
                  <a:pt x="350176" y="73951"/>
                  <a:pt x="358589" y="80682"/>
                </a:cubicBezTo>
                <a:cubicBezTo>
                  <a:pt x="402942" y="116165"/>
                  <a:pt x="347856" y="78916"/>
                  <a:pt x="394448" y="125506"/>
                </a:cubicBezTo>
                <a:cubicBezTo>
                  <a:pt x="402067" y="133124"/>
                  <a:pt x="412929" y="136704"/>
                  <a:pt x="421342" y="143435"/>
                </a:cubicBezTo>
                <a:cubicBezTo>
                  <a:pt x="465701" y="178923"/>
                  <a:pt x="410602" y="141662"/>
                  <a:pt x="457200" y="188259"/>
                </a:cubicBezTo>
                <a:cubicBezTo>
                  <a:pt x="464819" y="195878"/>
                  <a:pt x="475130" y="200212"/>
                  <a:pt x="484095" y="206188"/>
                </a:cubicBezTo>
                <a:cubicBezTo>
                  <a:pt x="487083" y="164353"/>
                  <a:pt x="486837" y="122160"/>
                  <a:pt x="493059" y="80682"/>
                </a:cubicBezTo>
                <a:cubicBezTo>
                  <a:pt x="495863" y="61992"/>
                  <a:pt x="505013" y="44823"/>
                  <a:pt x="510989" y="26894"/>
                </a:cubicBezTo>
                <a:lnTo>
                  <a:pt x="519953" y="0"/>
                </a:lnTo>
                <a:cubicBezTo>
                  <a:pt x="563241" y="43286"/>
                  <a:pt x="510581" y="-11716"/>
                  <a:pt x="555812" y="44823"/>
                </a:cubicBezTo>
                <a:cubicBezTo>
                  <a:pt x="561092" y="51423"/>
                  <a:pt x="568462" y="56153"/>
                  <a:pt x="573742" y="62753"/>
                </a:cubicBezTo>
                <a:cubicBezTo>
                  <a:pt x="623666" y="125159"/>
                  <a:pt x="554679" y="52655"/>
                  <a:pt x="618565" y="116541"/>
                </a:cubicBezTo>
                <a:cubicBezTo>
                  <a:pt x="658524" y="106551"/>
                  <a:pt x="645712" y="98864"/>
                  <a:pt x="663389" y="11654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 rot="5970854">
            <a:off x="3382077" y="2115238"/>
            <a:ext cx="779044" cy="1395018"/>
          </a:xfrm>
          <a:prstGeom prst="ellipse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CC66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 rot="5970854">
            <a:off x="2838492" y="2639307"/>
            <a:ext cx="779044" cy="2598816"/>
          </a:xfrm>
          <a:prstGeom prst="ellipse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CC66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 rot="5400000">
            <a:off x="2098997" y="4764582"/>
            <a:ext cx="947883" cy="2190247"/>
          </a:xfrm>
          <a:prstGeom prst="ellipse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CC66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 rot="3470947">
            <a:off x="2767354" y="629941"/>
            <a:ext cx="779044" cy="1395018"/>
          </a:xfrm>
          <a:prstGeom prst="ellipse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CC66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408224" y="4221088"/>
            <a:ext cx="2268232" cy="738664"/>
          </a:xfrm>
          <a:prstGeom prst="rect">
            <a:avLst/>
          </a:prstGeom>
          <a:solidFill>
            <a:schemeClr val="bg1"/>
          </a:solidFill>
          <a:ln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ambria" panose="02040503050406030204" pitchFamily="18" charset="0"/>
              </a:rPr>
              <a:t>Protection stricte / restauration des milieux aquatiques et humides</a:t>
            </a:r>
            <a:endParaRPr lang="fr-FR" sz="1400" b="1" dirty="0">
              <a:latin typeface="Cambria" panose="02040503050406030204" pitchFamily="18" charset="0"/>
            </a:endParaRPr>
          </a:p>
        </p:txBody>
      </p:sp>
      <p:sp>
        <p:nvSpPr>
          <p:cNvPr id="22" name="Forme libre 21"/>
          <p:cNvSpPr/>
          <p:nvPr/>
        </p:nvSpPr>
        <p:spPr>
          <a:xfrm>
            <a:off x="5738300" y="2925269"/>
            <a:ext cx="472571" cy="365369"/>
          </a:xfrm>
          <a:custGeom>
            <a:avLst/>
            <a:gdLst>
              <a:gd name="connsiteX0" fmla="*/ 0 w 663389"/>
              <a:gd name="connsiteY0" fmla="*/ 385482 h 385482"/>
              <a:gd name="connsiteX1" fmla="*/ 8965 w 663389"/>
              <a:gd name="connsiteY1" fmla="*/ 259976 h 385482"/>
              <a:gd name="connsiteX2" fmla="*/ 17930 w 663389"/>
              <a:gd name="connsiteY2" fmla="*/ 215153 h 385482"/>
              <a:gd name="connsiteX3" fmla="*/ 44824 w 663389"/>
              <a:gd name="connsiteY3" fmla="*/ 233082 h 385482"/>
              <a:gd name="connsiteX4" fmla="*/ 98612 w 663389"/>
              <a:gd name="connsiteY4" fmla="*/ 313765 h 385482"/>
              <a:gd name="connsiteX5" fmla="*/ 116542 w 663389"/>
              <a:gd name="connsiteY5" fmla="*/ 331694 h 385482"/>
              <a:gd name="connsiteX6" fmla="*/ 134471 w 663389"/>
              <a:gd name="connsiteY6" fmla="*/ 358588 h 385482"/>
              <a:gd name="connsiteX7" fmla="*/ 143436 w 663389"/>
              <a:gd name="connsiteY7" fmla="*/ 143435 h 385482"/>
              <a:gd name="connsiteX8" fmla="*/ 179295 w 663389"/>
              <a:gd name="connsiteY8" fmla="*/ 161365 h 385482"/>
              <a:gd name="connsiteX9" fmla="*/ 206189 w 663389"/>
              <a:gd name="connsiteY9" fmla="*/ 188259 h 385482"/>
              <a:gd name="connsiteX10" fmla="*/ 268942 w 663389"/>
              <a:gd name="connsiteY10" fmla="*/ 233082 h 385482"/>
              <a:gd name="connsiteX11" fmla="*/ 313765 w 663389"/>
              <a:gd name="connsiteY11" fmla="*/ 259976 h 385482"/>
              <a:gd name="connsiteX12" fmla="*/ 322730 w 663389"/>
              <a:gd name="connsiteY12" fmla="*/ 233082 h 385482"/>
              <a:gd name="connsiteX13" fmla="*/ 331695 w 663389"/>
              <a:gd name="connsiteY13" fmla="*/ 62753 h 385482"/>
              <a:gd name="connsiteX14" fmla="*/ 358589 w 663389"/>
              <a:gd name="connsiteY14" fmla="*/ 80682 h 385482"/>
              <a:gd name="connsiteX15" fmla="*/ 394448 w 663389"/>
              <a:gd name="connsiteY15" fmla="*/ 125506 h 385482"/>
              <a:gd name="connsiteX16" fmla="*/ 421342 w 663389"/>
              <a:gd name="connsiteY16" fmla="*/ 143435 h 385482"/>
              <a:gd name="connsiteX17" fmla="*/ 457200 w 663389"/>
              <a:gd name="connsiteY17" fmla="*/ 188259 h 385482"/>
              <a:gd name="connsiteX18" fmla="*/ 484095 w 663389"/>
              <a:gd name="connsiteY18" fmla="*/ 206188 h 385482"/>
              <a:gd name="connsiteX19" fmla="*/ 493059 w 663389"/>
              <a:gd name="connsiteY19" fmla="*/ 80682 h 385482"/>
              <a:gd name="connsiteX20" fmla="*/ 510989 w 663389"/>
              <a:gd name="connsiteY20" fmla="*/ 26894 h 385482"/>
              <a:gd name="connsiteX21" fmla="*/ 519953 w 663389"/>
              <a:gd name="connsiteY21" fmla="*/ 0 h 385482"/>
              <a:gd name="connsiteX22" fmla="*/ 555812 w 663389"/>
              <a:gd name="connsiteY22" fmla="*/ 44823 h 385482"/>
              <a:gd name="connsiteX23" fmla="*/ 573742 w 663389"/>
              <a:gd name="connsiteY23" fmla="*/ 62753 h 385482"/>
              <a:gd name="connsiteX24" fmla="*/ 618565 w 663389"/>
              <a:gd name="connsiteY24" fmla="*/ 116541 h 385482"/>
              <a:gd name="connsiteX25" fmla="*/ 663389 w 663389"/>
              <a:gd name="connsiteY25" fmla="*/ 116541 h 38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63389" h="385482">
                <a:moveTo>
                  <a:pt x="0" y="385482"/>
                </a:moveTo>
                <a:cubicBezTo>
                  <a:pt x="2988" y="343647"/>
                  <a:pt x="4574" y="301687"/>
                  <a:pt x="8965" y="259976"/>
                </a:cubicBezTo>
                <a:cubicBezTo>
                  <a:pt x="10560" y="244823"/>
                  <a:pt x="5740" y="224295"/>
                  <a:pt x="17930" y="215153"/>
                </a:cubicBezTo>
                <a:cubicBezTo>
                  <a:pt x="26549" y="208689"/>
                  <a:pt x="35859" y="227106"/>
                  <a:pt x="44824" y="233082"/>
                </a:cubicBezTo>
                <a:lnTo>
                  <a:pt x="98612" y="313765"/>
                </a:lnTo>
                <a:cubicBezTo>
                  <a:pt x="103300" y="320798"/>
                  <a:pt x="111262" y="325094"/>
                  <a:pt x="116542" y="331694"/>
                </a:cubicBezTo>
                <a:cubicBezTo>
                  <a:pt x="123273" y="340107"/>
                  <a:pt x="128495" y="349623"/>
                  <a:pt x="134471" y="358588"/>
                </a:cubicBezTo>
                <a:cubicBezTo>
                  <a:pt x="137459" y="286870"/>
                  <a:pt x="127528" y="213430"/>
                  <a:pt x="143436" y="143435"/>
                </a:cubicBezTo>
                <a:cubicBezTo>
                  <a:pt x="146398" y="130403"/>
                  <a:pt x="168420" y="153597"/>
                  <a:pt x="179295" y="161365"/>
                </a:cubicBezTo>
                <a:cubicBezTo>
                  <a:pt x="189611" y="168734"/>
                  <a:pt x="196563" y="180008"/>
                  <a:pt x="206189" y="188259"/>
                </a:cubicBezTo>
                <a:cubicBezTo>
                  <a:pt x="294557" y="264003"/>
                  <a:pt x="197967" y="176301"/>
                  <a:pt x="268942" y="233082"/>
                </a:cubicBezTo>
                <a:cubicBezTo>
                  <a:pt x="304101" y="261210"/>
                  <a:pt x="267059" y="244408"/>
                  <a:pt x="313765" y="259976"/>
                </a:cubicBezTo>
                <a:cubicBezTo>
                  <a:pt x="316753" y="251011"/>
                  <a:pt x="321874" y="242493"/>
                  <a:pt x="322730" y="233082"/>
                </a:cubicBezTo>
                <a:cubicBezTo>
                  <a:pt x="327878" y="176461"/>
                  <a:pt x="318673" y="118097"/>
                  <a:pt x="331695" y="62753"/>
                </a:cubicBezTo>
                <a:cubicBezTo>
                  <a:pt x="334163" y="52265"/>
                  <a:pt x="350176" y="73951"/>
                  <a:pt x="358589" y="80682"/>
                </a:cubicBezTo>
                <a:cubicBezTo>
                  <a:pt x="402942" y="116165"/>
                  <a:pt x="347856" y="78916"/>
                  <a:pt x="394448" y="125506"/>
                </a:cubicBezTo>
                <a:cubicBezTo>
                  <a:pt x="402067" y="133124"/>
                  <a:pt x="412929" y="136704"/>
                  <a:pt x="421342" y="143435"/>
                </a:cubicBezTo>
                <a:cubicBezTo>
                  <a:pt x="465701" y="178923"/>
                  <a:pt x="410602" y="141662"/>
                  <a:pt x="457200" y="188259"/>
                </a:cubicBezTo>
                <a:cubicBezTo>
                  <a:pt x="464819" y="195878"/>
                  <a:pt x="475130" y="200212"/>
                  <a:pt x="484095" y="206188"/>
                </a:cubicBezTo>
                <a:cubicBezTo>
                  <a:pt x="487083" y="164353"/>
                  <a:pt x="486837" y="122160"/>
                  <a:pt x="493059" y="80682"/>
                </a:cubicBezTo>
                <a:cubicBezTo>
                  <a:pt x="495863" y="61992"/>
                  <a:pt x="505013" y="44823"/>
                  <a:pt x="510989" y="26894"/>
                </a:cubicBezTo>
                <a:lnTo>
                  <a:pt x="519953" y="0"/>
                </a:lnTo>
                <a:cubicBezTo>
                  <a:pt x="563241" y="43286"/>
                  <a:pt x="510581" y="-11716"/>
                  <a:pt x="555812" y="44823"/>
                </a:cubicBezTo>
                <a:cubicBezTo>
                  <a:pt x="561092" y="51423"/>
                  <a:pt x="568462" y="56153"/>
                  <a:pt x="573742" y="62753"/>
                </a:cubicBezTo>
                <a:cubicBezTo>
                  <a:pt x="623666" y="125159"/>
                  <a:pt x="554679" y="52655"/>
                  <a:pt x="618565" y="116541"/>
                </a:cubicBezTo>
                <a:cubicBezTo>
                  <a:pt x="658524" y="106551"/>
                  <a:pt x="645712" y="98864"/>
                  <a:pt x="663389" y="11654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 rot="5970854">
            <a:off x="5780583" y="4196488"/>
            <a:ext cx="286637" cy="649129"/>
          </a:xfrm>
          <a:prstGeom prst="ellipse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CC66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307729" y="33439"/>
            <a:ext cx="178144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kern="0" dirty="0" smtClean="0">
                <a:solidFill>
                  <a:schemeClr val="bg1"/>
                </a:solidFill>
                <a:latin typeface="Cambria" panose="02040503050406030204" pitchFamily="18" charset="0"/>
              </a:rPr>
              <a:t>TVB</a:t>
            </a:r>
            <a:endParaRPr lang="fr-FR" sz="1600" b="1" kern="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riangle isocèle 2"/>
          <p:cNvSpPr/>
          <p:nvPr/>
        </p:nvSpPr>
        <p:spPr>
          <a:xfrm flipV="1">
            <a:off x="5687616" y="1109389"/>
            <a:ext cx="472571" cy="335830"/>
          </a:xfrm>
          <a:prstGeom prst="triangle">
            <a:avLst/>
          </a:prstGeom>
          <a:solidFill>
            <a:srgbClr val="1D6FE7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riangle isocèle 24"/>
          <p:cNvSpPr/>
          <p:nvPr/>
        </p:nvSpPr>
        <p:spPr>
          <a:xfrm rot="19815593">
            <a:off x="5838939" y="1496561"/>
            <a:ext cx="331595" cy="275406"/>
          </a:xfrm>
          <a:prstGeom prst="triangle">
            <a:avLst/>
          </a:prstGeom>
          <a:solidFill>
            <a:srgbClr val="1D6FE7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riangle isocèle 25"/>
          <p:cNvSpPr/>
          <p:nvPr/>
        </p:nvSpPr>
        <p:spPr>
          <a:xfrm flipV="1">
            <a:off x="5636932" y="1877229"/>
            <a:ext cx="236285" cy="206444"/>
          </a:xfrm>
          <a:prstGeom prst="triangle">
            <a:avLst/>
          </a:prstGeom>
          <a:solidFill>
            <a:srgbClr val="1D6FE7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802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Valoriser le capital-nature en fonction de la capacité des milieux naturels à résister aux </a:t>
            </a:r>
            <a:r>
              <a:rPr lang="fr-FR" dirty="0" smtClean="0"/>
              <a:t>pressions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 smtClean="0"/>
              <a:t>Encadrer les aménagements dans les secteurs naturel, afin de concilier tourisme, économie et protection de la nature</a:t>
            </a:r>
          </a:p>
          <a:p>
            <a:pPr lvl="1"/>
            <a:r>
              <a:rPr lang="fr-FR" sz="1600" dirty="0"/>
              <a:t>Sanctuariser les secteurs les plus remarquables</a:t>
            </a:r>
          </a:p>
          <a:p>
            <a:pPr lvl="1"/>
            <a:r>
              <a:rPr lang="fr-FR" sz="1600" dirty="0" smtClean="0"/>
              <a:t>Définir </a:t>
            </a:r>
            <a:r>
              <a:rPr lang="fr-FR" sz="1600" dirty="0"/>
              <a:t>un programme d’encadrement strict et global des </a:t>
            </a:r>
            <a:r>
              <a:rPr lang="fr-FR" sz="1600" dirty="0" smtClean="0"/>
              <a:t>aménagements et de la fréquentation </a:t>
            </a:r>
            <a:r>
              <a:rPr lang="fr-FR" sz="1600" dirty="0"/>
              <a:t>en zone </a:t>
            </a:r>
            <a:r>
              <a:rPr lang="fr-FR" sz="1600" dirty="0" smtClean="0"/>
              <a:t>naturelle</a:t>
            </a:r>
          </a:p>
          <a:p>
            <a:r>
              <a:rPr lang="fr-FR" sz="1800" dirty="0" smtClean="0"/>
              <a:t>...</a:t>
            </a:r>
          </a:p>
          <a:p>
            <a:pPr lvl="1"/>
            <a:r>
              <a:rPr lang="fr-FR" sz="1600" dirty="0" smtClean="0"/>
              <a:t>...</a:t>
            </a:r>
          </a:p>
          <a:p>
            <a:pPr lvl="1"/>
            <a:r>
              <a:rPr lang="fr-FR" sz="1600" dirty="0" smtClean="0"/>
              <a:t>...</a:t>
            </a:r>
          </a:p>
          <a:p>
            <a:r>
              <a:rPr lang="fr-FR" sz="1800" dirty="0" smtClean="0"/>
              <a:t>Revoir en conséquence : la politique d’aménagement touristique et la politique d’urbanisme</a:t>
            </a:r>
            <a:br>
              <a:rPr lang="fr-FR" sz="1800" dirty="0" smtClean="0"/>
            </a:br>
            <a:r>
              <a:rPr lang="fr-FR" sz="1800" b="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Fiches-orientations spécifiques</a:t>
            </a:r>
          </a:p>
          <a:p>
            <a:pPr lvl="1"/>
            <a:endParaRPr lang="fr-FR" sz="1600" dirty="0"/>
          </a:p>
          <a:p>
            <a:pPr marL="95250" lvl="0" indent="0">
              <a:buNone/>
            </a:pPr>
            <a:r>
              <a:rPr lang="fr-FR" sz="1800" b="0" dirty="0" smtClean="0">
                <a:solidFill>
                  <a:srgbClr val="FFFFFF">
                    <a:lumMod val="50000"/>
                  </a:srgbClr>
                </a:solidFill>
                <a:sym typeface="Wingdings" panose="05000000000000000000" pitchFamily="2" charset="2"/>
              </a:rPr>
              <a:t>Voir carte associée (page suivante), qui </a:t>
            </a:r>
            <a:r>
              <a:rPr lang="fr-FR" sz="1800" b="0" dirty="0">
                <a:solidFill>
                  <a:srgbClr val="FFFFFF">
                    <a:lumMod val="50000"/>
                  </a:srgbClr>
                </a:solidFill>
                <a:sym typeface="Wingdings" panose="05000000000000000000" pitchFamily="2" charset="2"/>
              </a:rPr>
              <a:t>territorialise les </a:t>
            </a:r>
            <a:r>
              <a:rPr lang="fr-FR" sz="1800" b="0" dirty="0" smtClean="0">
                <a:solidFill>
                  <a:srgbClr val="FFFFFF">
                    <a:lumMod val="50000"/>
                  </a:srgbClr>
                </a:solidFill>
                <a:sym typeface="Wingdings" panose="05000000000000000000" pitchFamily="2" charset="2"/>
              </a:rPr>
              <a:t>intentions</a:t>
            </a:r>
            <a:endParaRPr lang="fr-FR" sz="18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4777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Gérer au mieux la ressource en eau du territoire du SCoT (prélèvements, rejets)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11560" y="980728"/>
            <a:ext cx="8424936" cy="5328592"/>
          </a:xfrm>
        </p:spPr>
        <p:txBody>
          <a:bodyPr/>
          <a:lstStyle/>
          <a:p>
            <a:r>
              <a:rPr lang="fr-FR" sz="1600" dirty="0" smtClean="0"/>
              <a:t>Mettre en adéquation le développement urbain futur et la gestion de l’assainissement</a:t>
            </a:r>
          </a:p>
          <a:p>
            <a:pPr lvl="1"/>
            <a:r>
              <a:rPr lang="fr-FR" sz="1400" dirty="0" smtClean="0"/>
              <a:t>Conditionner </a:t>
            </a:r>
            <a:r>
              <a:rPr lang="fr-FR" sz="1400" dirty="0"/>
              <a:t>les ouvertures à l’urbanisation à la présence de solutions d'assainissement collectives </a:t>
            </a:r>
            <a:r>
              <a:rPr lang="fr-FR" sz="1400" dirty="0" smtClean="0"/>
              <a:t>performantes</a:t>
            </a:r>
          </a:p>
          <a:p>
            <a:pPr lvl="1"/>
            <a:r>
              <a:rPr lang="fr-FR" sz="1400" dirty="0" smtClean="0"/>
              <a:t>Dans l’impossibilité de mettre en place l’assainissement collectif ...</a:t>
            </a:r>
            <a:endParaRPr lang="fr-FR" sz="1400" dirty="0"/>
          </a:p>
          <a:p>
            <a:r>
              <a:rPr lang="fr-FR" sz="1600" dirty="0" smtClean="0"/>
              <a:t>Mieux gérer les eaux pluviales</a:t>
            </a:r>
          </a:p>
          <a:p>
            <a:pPr lvl="1"/>
            <a:r>
              <a:rPr lang="fr-FR" sz="1400" dirty="0" smtClean="0"/>
              <a:t>Imposer </a:t>
            </a:r>
            <a:r>
              <a:rPr lang="fr-FR" sz="1400" dirty="0"/>
              <a:t>une gestion des eaux pluviales à la </a:t>
            </a:r>
            <a:r>
              <a:rPr lang="fr-FR" sz="1400" dirty="0" smtClean="0"/>
              <a:t>parcelle dans les documents d’urbanisme locaux</a:t>
            </a:r>
          </a:p>
          <a:p>
            <a:pPr lvl="1"/>
            <a:r>
              <a:rPr lang="fr-FR" sz="1400" dirty="0"/>
              <a:t>Imposer </a:t>
            </a:r>
            <a:r>
              <a:rPr lang="fr-FR" sz="1400" dirty="0" smtClean="0"/>
              <a:t>le </a:t>
            </a:r>
            <a:r>
              <a:rPr lang="fr-FR" sz="1400" dirty="0"/>
              <a:t>traitement des eaux de ruissellement sur voirie avant </a:t>
            </a:r>
            <a:r>
              <a:rPr lang="fr-FR" sz="1400" dirty="0" smtClean="0"/>
              <a:t>rejet</a:t>
            </a:r>
            <a:endParaRPr lang="fr-FR" sz="1400" dirty="0"/>
          </a:p>
          <a:p>
            <a:r>
              <a:rPr lang="fr-FR" sz="1600" dirty="0" smtClean="0">
                <a:solidFill>
                  <a:srgbClr val="000000"/>
                </a:solidFill>
              </a:rPr>
              <a:t>Garantir </a:t>
            </a:r>
            <a:r>
              <a:rPr lang="fr-FR" sz="1600" dirty="0">
                <a:solidFill>
                  <a:srgbClr val="000000"/>
                </a:solidFill>
              </a:rPr>
              <a:t>l’alimentation en eau potable au regard de la hausse </a:t>
            </a:r>
            <a:r>
              <a:rPr lang="fr-FR" sz="1600" dirty="0" smtClean="0">
                <a:solidFill>
                  <a:srgbClr val="000000"/>
                </a:solidFill>
              </a:rPr>
              <a:t>démographique attendue</a:t>
            </a:r>
          </a:p>
          <a:p>
            <a:pPr lvl="1"/>
            <a:r>
              <a:rPr lang="fr-FR" sz="1400" dirty="0">
                <a:solidFill>
                  <a:srgbClr val="000000"/>
                </a:solidFill>
              </a:rPr>
              <a:t>Conditionner le développement à la définition de mesures de sécurisation de l’AEP (interconnexion</a:t>
            </a:r>
            <a:r>
              <a:rPr lang="fr-FR" sz="1400" dirty="0" smtClean="0">
                <a:solidFill>
                  <a:srgbClr val="000000"/>
                </a:solidFill>
              </a:rPr>
              <a:t>)</a:t>
            </a:r>
            <a:endParaRPr lang="fr-FR" sz="1400" dirty="0">
              <a:solidFill>
                <a:srgbClr val="000000"/>
              </a:solidFill>
            </a:endParaRPr>
          </a:p>
          <a:p>
            <a:pPr lvl="1"/>
            <a:r>
              <a:rPr lang="fr-FR" sz="1400" dirty="0">
                <a:solidFill>
                  <a:srgbClr val="000000"/>
                </a:solidFill>
              </a:rPr>
              <a:t>Renforcer la politique d’économie d’eau à travaux l’amélioration des rendements, les pratiques </a:t>
            </a:r>
            <a:r>
              <a:rPr lang="fr-FR" sz="1400" dirty="0" smtClean="0">
                <a:solidFill>
                  <a:srgbClr val="000000"/>
                </a:solidFill>
              </a:rPr>
              <a:t>individuelles, ...</a:t>
            </a:r>
            <a:endParaRPr lang="fr-FR" sz="1400" dirty="0">
              <a:solidFill>
                <a:srgbClr val="000000"/>
              </a:solidFill>
            </a:endParaRPr>
          </a:p>
          <a:p>
            <a:r>
              <a:rPr lang="fr-FR" sz="1600" dirty="0" smtClean="0"/>
              <a:t>Fixer </a:t>
            </a:r>
            <a:r>
              <a:rPr lang="fr-FR" sz="1600" dirty="0"/>
              <a:t>les conditions de préservation et d’usages des lacs, au regard des objectifs de qualité écologique, des enjeux sanitaires  </a:t>
            </a:r>
            <a:r>
              <a:rPr lang="fr-FR" dirty="0"/>
              <a:t>(eau potable) </a:t>
            </a:r>
            <a:r>
              <a:rPr lang="fr-FR" sz="1600" dirty="0"/>
              <a:t>et économiques </a:t>
            </a:r>
            <a:r>
              <a:rPr lang="fr-FR" dirty="0"/>
              <a:t>(usage récréatif)</a:t>
            </a:r>
            <a:endParaRPr lang="fr-FR" sz="1600" dirty="0"/>
          </a:p>
          <a:p>
            <a:r>
              <a:rPr lang="fr-FR" sz="1600" dirty="0" smtClean="0"/>
              <a:t>Améliorer l’état global des </a:t>
            </a:r>
            <a:r>
              <a:rPr lang="fr-FR" sz="1600" dirty="0"/>
              <a:t>éléments constitutifs de la Trame </a:t>
            </a:r>
            <a:r>
              <a:rPr lang="fr-FR" sz="1600" dirty="0" smtClean="0"/>
              <a:t>Bleue (= milieu récepteur)</a:t>
            </a:r>
            <a:br>
              <a:rPr lang="fr-FR" sz="1600" dirty="0" smtClean="0"/>
            </a:br>
            <a:r>
              <a:rPr lang="fr-FR" sz="1600" b="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Fiches-orientations </a:t>
            </a:r>
            <a:r>
              <a:rPr lang="fr-FR" sz="1600" b="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spécifiques</a:t>
            </a:r>
          </a:p>
          <a:p>
            <a:r>
              <a:rPr lang="fr-FR" sz="1600" dirty="0"/>
              <a:t>Revoir en conséquence : la politique de développement urbain</a:t>
            </a:r>
            <a:br>
              <a:rPr lang="fr-FR" sz="1600" dirty="0"/>
            </a:br>
            <a:r>
              <a:rPr lang="fr-FR" sz="1600" b="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Fiches-orientations spécifiques</a:t>
            </a:r>
          </a:p>
          <a:p>
            <a:pPr lvl="1"/>
            <a:endParaRPr lang="fr-FR" sz="1400" dirty="0"/>
          </a:p>
          <a:p>
            <a:pPr marL="95250" lvl="0" indent="0">
              <a:buNone/>
            </a:pPr>
            <a:r>
              <a:rPr lang="fr-FR" sz="1600" b="0" dirty="0" smtClean="0">
                <a:solidFill>
                  <a:srgbClr val="FFFFFF">
                    <a:lumMod val="50000"/>
                  </a:srgbClr>
                </a:solidFill>
                <a:sym typeface="Wingdings" panose="05000000000000000000" pitchFamily="2" charset="2"/>
              </a:rPr>
              <a:t>Voir carte associée (page suivante), qui </a:t>
            </a:r>
            <a:r>
              <a:rPr lang="fr-FR" sz="1600" b="0" dirty="0">
                <a:solidFill>
                  <a:srgbClr val="FFFFFF">
                    <a:lumMod val="50000"/>
                  </a:srgbClr>
                </a:solidFill>
                <a:sym typeface="Wingdings" panose="05000000000000000000" pitchFamily="2" charset="2"/>
              </a:rPr>
              <a:t>territorialise les </a:t>
            </a:r>
            <a:r>
              <a:rPr lang="fr-FR" sz="1600" b="0" dirty="0" smtClean="0">
                <a:solidFill>
                  <a:srgbClr val="FFFFFF">
                    <a:lumMod val="50000"/>
                  </a:srgbClr>
                </a:solidFill>
                <a:sym typeface="Wingdings" panose="05000000000000000000" pitchFamily="2" charset="2"/>
              </a:rPr>
              <a:t>intentions</a:t>
            </a:r>
            <a:endParaRPr lang="fr-FR" sz="16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24056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Accompagner le Born dans la transition énergétique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600" dirty="0" smtClean="0"/>
              <a:t>Lutter contre la précarité énergétique en réalisant des diagnostics énergétiques du parc résidentiel suivis d’actions de réhabilitation </a:t>
            </a:r>
          </a:p>
          <a:p>
            <a:r>
              <a:rPr lang="fr-FR" sz="1600" dirty="0" smtClean="0"/>
              <a:t>Se diriger vers des performances énergétiques accrues :</a:t>
            </a:r>
          </a:p>
          <a:p>
            <a:pPr lvl="1"/>
            <a:r>
              <a:rPr lang="fr-FR" sz="1400" dirty="0" smtClean="0"/>
              <a:t>dans les nouveaux projets urbains d’ensemble, en particulier pour le secteur résidentiel</a:t>
            </a:r>
          </a:p>
          <a:p>
            <a:pPr lvl="1"/>
            <a:r>
              <a:rPr lang="fr-FR" sz="1400" dirty="0"/>
              <a:t>dans les grandes zones d’activités économiques existantes et futures</a:t>
            </a:r>
            <a:r>
              <a:rPr lang="fr-FR" sz="1400" dirty="0" smtClean="0"/>
              <a:t> </a:t>
            </a:r>
          </a:p>
          <a:p>
            <a:r>
              <a:rPr lang="fr-FR" sz="1600" dirty="0" smtClean="0"/>
              <a:t>Encourager les actions en faveur des économies d'énergie</a:t>
            </a:r>
          </a:p>
          <a:p>
            <a:pPr lvl="1"/>
            <a:r>
              <a:rPr lang="fr-FR" sz="1400" dirty="0" smtClean="0"/>
              <a:t>Promouvoir l’écoconstruction utilisant des matériaux moins impactant pour l’environnement et valorisant les filières locales </a:t>
            </a:r>
          </a:p>
          <a:p>
            <a:r>
              <a:rPr lang="fr-FR" sz="1600" dirty="0" smtClean="0"/>
              <a:t>Accompagner la production d’énergies renouvelables de manière à répondre aux besoins croissants des populations et des entreprises et de façon à s’intégrer au mieux dans les paysages</a:t>
            </a:r>
          </a:p>
          <a:p>
            <a:pPr lvl="1"/>
            <a:r>
              <a:rPr lang="fr-FR" sz="1400" dirty="0" smtClean="0"/>
              <a:t>Structurer et développer les filières industrielles innovantes dans le domaine des énergies renouvelables et de l’écoconstruction pour une véritable proximité de l’offre</a:t>
            </a:r>
          </a:p>
          <a:p>
            <a:pPr lvl="1"/>
            <a:r>
              <a:rPr lang="fr-FR" sz="1400" dirty="0" smtClean="0"/>
              <a:t>Appuyer le développement des énergies renouvelables qui présentent les potentialités les plus importantes (filière bois-énergie, solaire, éolien)  dans un souci d’intégration paysagère des dispositifs</a:t>
            </a:r>
          </a:p>
          <a:p>
            <a:r>
              <a:rPr lang="fr-FR" sz="1600" dirty="0"/>
              <a:t>Etendre la démarche TEPOS à l’ensemble du périmètre </a:t>
            </a:r>
            <a:r>
              <a:rPr lang="fr-FR" sz="1600" dirty="0" smtClean="0"/>
              <a:t>du SCoT </a:t>
            </a:r>
            <a:r>
              <a:rPr lang="fr-FR" sz="1600" dirty="0"/>
              <a:t>pour harmoniser les connaissances et mutualiser les moyens d’action </a:t>
            </a:r>
            <a:r>
              <a:rPr lang="fr-FR" sz="1600" dirty="0" smtClean="0"/>
              <a:t>? </a:t>
            </a:r>
            <a:endParaRPr lang="fr-FR" sz="16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mtClean="0"/>
              <a:t>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28907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/>
        </p:nvSpPr>
        <p:spPr>
          <a:xfrm>
            <a:off x="1043608" y="908720"/>
            <a:ext cx="70567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/>
              <a:t>Quelle politique d’urbanisme ?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=&gt; comment, où ?</a:t>
            </a:r>
          </a:p>
          <a:p>
            <a:endParaRPr lang="fr-FR" sz="2000" u="sng" dirty="0"/>
          </a:p>
          <a:p>
            <a:r>
              <a:rPr lang="fr-FR" sz="2000" u="sng" dirty="0" smtClean="0"/>
              <a:t>Quelle politique du logement ? 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=&gt; pour qui, sous quelle forme ?</a:t>
            </a:r>
          </a:p>
          <a:p>
            <a:endParaRPr lang="fr-FR" sz="2000" u="sng" dirty="0"/>
          </a:p>
          <a:p>
            <a:r>
              <a:rPr lang="fr-FR" sz="2000" u="sng" dirty="0" smtClean="0"/>
              <a:t>Quelle politique de développement économique, touristique et culturel ?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=&gt; comment, où, à quelles fins ?</a:t>
            </a:r>
          </a:p>
          <a:p>
            <a:endParaRPr lang="fr-FR" sz="2000" u="sng" dirty="0" smtClean="0"/>
          </a:p>
          <a:p>
            <a:r>
              <a:rPr lang="fr-FR" sz="2000" u="sng" dirty="0" smtClean="0"/>
              <a:t>Quelle </a:t>
            </a:r>
            <a:r>
              <a:rPr lang="fr-FR" sz="2000" u="sng" dirty="0"/>
              <a:t>politique de développement </a:t>
            </a:r>
            <a:r>
              <a:rPr lang="fr-FR" sz="2000" u="sng" dirty="0" smtClean="0"/>
              <a:t>commercial </a:t>
            </a:r>
            <a:r>
              <a:rPr lang="fr-FR" sz="2000" u="sng" dirty="0"/>
              <a:t>?</a:t>
            </a:r>
          </a:p>
          <a:p>
            <a:r>
              <a:rPr lang="fr-FR" sz="2000" dirty="0"/>
              <a:t>	=&gt; </a:t>
            </a:r>
            <a:r>
              <a:rPr lang="fr-FR" sz="2000" dirty="0" smtClean="0"/>
              <a:t>où</a:t>
            </a:r>
            <a:r>
              <a:rPr lang="fr-FR" sz="2000" dirty="0"/>
              <a:t>, </a:t>
            </a:r>
            <a:r>
              <a:rPr lang="fr-FR" sz="2000" dirty="0" smtClean="0"/>
              <a:t>quelle accessibilité ?</a:t>
            </a:r>
            <a:endParaRPr lang="fr-FR" sz="2000" dirty="0"/>
          </a:p>
          <a:p>
            <a:endParaRPr lang="fr-FR" sz="2000" dirty="0"/>
          </a:p>
          <a:p>
            <a:r>
              <a:rPr lang="fr-FR" sz="2000" u="sng" dirty="0"/>
              <a:t>Quelle politique de développement </a:t>
            </a:r>
            <a:r>
              <a:rPr lang="fr-FR" sz="2000" u="sng" dirty="0" smtClean="0"/>
              <a:t>commercial et d’équipements </a:t>
            </a:r>
            <a:r>
              <a:rPr lang="fr-FR" sz="2000" u="sng" dirty="0"/>
              <a:t>?</a:t>
            </a:r>
          </a:p>
          <a:p>
            <a:r>
              <a:rPr lang="fr-FR" sz="2000" dirty="0"/>
              <a:t>	=&gt; où, quelle accessibilité </a:t>
            </a:r>
            <a:r>
              <a:rPr lang="fr-FR" sz="2000" dirty="0" smtClean="0"/>
              <a:t>?</a:t>
            </a:r>
          </a:p>
          <a:p>
            <a:endParaRPr lang="fr-FR" sz="2000" dirty="0"/>
          </a:p>
          <a:p>
            <a:r>
              <a:rPr lang="fr-FR" sz="2000" u="sng" dirty="0" smtClean="0"/>
              <a:t>Quels paysages, espaces naturels agricoles ou forestiers préserver ?</a:t>
            </a:r>
            <a:endParaRPr lang="fr-FR" sz="2000" u="sng" dirty="0"/>
          </a:p>
          <a:p>
            <a:endParaRPr lang="fr-FR" sz="2000" dirty="0" smtClean="0"/>
          </a:p>
        </p:txBody>
      </p:sp>
      <p:sp>
        <p:nvSpPr>
          <p:cNvPr id="30" name="Titre 1"/>
          <p:cNvSpPr txBox="1">
            <a:spLocks/>
          </p:cNvSpPr>
          <p:nvPr/>
        </p:nvSpPr>
        <p:spPr>
          <a:xfrm>
            <a:off x="251520" y="44624"/>
            <a:ext cx="828092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 defTabSz="912813"/>
            <a:r>
              <a:rPr lang="fr-FR" sz="1800" b="1" kern="0" dirty="0">
                <a:latin typeface="Cambria" panose="02040503050406030204" pitchFamily="18" charset="0"/>
              </a:rPr>
              <a:t>Les questions auxquelles le PADD doit apporter des réponses</a:t>
            </a:r>
          </a:p>
        </p:txBody>
      </p:sp>
    </p:spTree>
    <p:extLst>
      <p:ext uri="{BB962C8B-B14F-4D97-AF65-F5344CB8AC3E}">
        <p14:creationId xmlns:p14="http://schemas.microsoft.com/office/powerpoint/2010/main" val="37436513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 de texte 3"/>
          <p:cNvSpPr txBox="1"/>
          <p:nvPr/>
        </p:nvSpPr>
        <p:spPr>
          <a:xfrm>
            <a:off x="1115616" y="1844825"/>
            <a:ext cx="6840760" cy="237626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960"/>
              </a:spcBef>
              <a:spcAft>
                <a:spcPts val="400"/>
              </a:spcAft>
            </a:pPr>
            <a:r>
              <a:rPr lang="fr-FR" sz="4000" dirty="0" smtClean="0">
                <a:solidFill>
                  <a:srgbClr val="1E190D"/>
                </a:solidFill>
                <a:effectLst/>
                <a:latin typeface="Forte"/>
                <a:ea typeface="Cambria"/>
                <a:cs typeface="Times New Roman"/>
              </a:rPr>
              <a:t>Projet d’Aménagement et de Développement Durables</a:t>
            </a:r>
          </a:p>
          <a:p>
            <a:pPr algn="ctr">
              <a:lnSpc>
                <a:spcPct val="110000"/>
              </a:lnSpc>
              <a:spcBef>
                <a:spcPts val="960"/>
              </a:spcBef>
              <a:spcAft>
                <a:spcPts val="400"/>
              </a:spcAft>
            </a:pPr>
            <a:r>
              <a:rPr lang="fr-FR" sz="4000" dirty="0" smtClean="0">
                <a:solidFill>
                  <a:srgbClr val="1E190D"/>
                </a:solidFill>
                <a:latin typeface="Forte"/>
                <a:ea typeface="Cambria"/>
                <a:cs typeface="Times New Roman"/>
              </a:rPr>
              <a:t>- PADD -</a:t>
            </a:r>
            <a:endParaRPr lang="fr-FR" sz="900" dirty="0">
              <a:effectLst/>
              <a:ea typeface="Cambria"/>
              <a:cs typeface="Times New Roman"/>
            </a:endParaRPr>
          </a:p>
          <a:p>
            <a:pPr algn="ctr">
              <a:lnSpc>
                <a:spcPct val="110000"/>
              </a:lnSpc>
              <a:spcBef>
                <a:spcPts val="960"/>
              </a:spcBef>
              <a:spcAft>
                <a:spcPts val="400"/>
              </a:spcAft>
            </a:pPr>
            <a:r>
              <a:rPr lang="fr-FR" sz="900" dirty="0">
                <a:effectLst/>
                <a:ea typeface="Cambria"/>
                <a:cs typeface="Times New Roman"/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2411404" y="4437112"/>
            <a:ext cx="4572000" cy="46698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b="1" dirty="0" smtClean="0">
                <a:solidFill>
                  <a:srgbClr val="FF0000"/>
                </a:solidFill>
                <a:latin typeface="Cambria"/>
                <a:ea typeface="Cambria"/>
                <a:cs typeface="Times New Roman"/>
              </a:rPr>
              <a:t>Fiches-Orientations</a:t>
            </a:r>
            <a:endParaRPr lang="fr-FR" sz="800" dirty="0">
              <a:effectLst/>
              <a:latin typeface="Cambria"/>
              <a:ea typeface="Cambri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14157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 de texte 3"/>
          <p:cNvSpPr txBox="1"/>
          <p:nvPr/>
        </p:nvSpPr>
        <p:spPr>
          <a:xfrm>
            <a:off x="1115616" y="1844825"/>
            <a:ext cx="6840760" cy="237626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960"/>
              </a:spcBef>
              <a:spcAft>
                <a:spcPts val="400"/>
              </a:spcAft>
            </a:pPr>
            <a:r>
              <a:rPr lang="fr-FR" sz="4000" dirty="0" smtClean="0">
                <a:solidFill>
                  <a:srgbClr val="1E190D"/>
                </a:solidFill>
                <a:effectLst/>
                <a:latin typeface="Forte"/>
                <a:ea typeface="Cambria"/>
                <a:cs typeface="Times New Roman"/>
              </a:rPr>
              <a:t>Projet d’Aménagement et de Développement Durables</a:t>
            </a:r>
          </a:p>
          <a:p>
            <a:pPr algn="ctr">
              <a:lnSpc>
                <a:spcPct val="110000"/>
              </a:lnSpc>
              <a:spcBef>
                <a:spcPts val="960"/>
              </a:spcBef>
              <a:spcAft>
                <a:spcPts val="400"/>
              </a:spcAft>
            </a:pPr>
            <a:r>
              <a:rPr lang="fr-FR" sz="4000" dirty="0" smtClean="0">
                <a:solidFill>
                  <a:srgbClr val="1E190D"/>
                </a:solidFill>
                <a:latin typeface="Forte"/>
                <a:ea typeface="Cambria"/>
                <a:cs typeface="Times New Roman"/>
              </a:rPr>
              <a:t>- PADD -</a:t>
            </a:r>
            <a:endParaRPr lang="fr-FR" sz="900" dirty="0">
              <a:effectLst/>
              <a:ea typeface="Cambria"/>
              <a:cs typeface="Times New Roman"/>
            </a:endParaRPr>
          </a:p>
          <a:p>
            <a:pPr algn="ctr">
              <a:lnSpc>
                <a:spcPct val="110000"/>
              </a:lnSpc>
              <a:spcBef>
                <a:spcPts val="960"/>
              </a:spcBef>
              <a:spcAft>
                <a:spcPts val="400"/>
              </a:spcAft>
            </a:pPr>
            <a:r>
              <a:rPr lang="fr-FR" sz="900" dirty="0">
                <a:effectLst/>
                <a:ea typeface="Cambria"/>
                <a:cs typeface="Times New Roman"/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2411404" y="4437112"/>
            <a:ext cx="4572000" cy="90486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b="1" dirty="0" smtClean="0">
                <a:solidFill>
                  <a:srgbClr val="FF0000"/>
                </a:solidFill>
                <a:latin typeface="Cambria"/>
                <a:ea typeface="Cambria"/>
                <a:cs typeface="Times New Roman"/>
              </a:rPr>
              <a:t>Scénario évoqué lors des ateliers de septembre</a:t>
            </a:r>
            <a:endParaRPr lang="fr-FR" sz="800" dirty="0">
              <a:effectLst/>
              <a:latin typeface="Cambria"/>
              <a:ea typeface="Cambri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78314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Structurer le territoire pour accueillir 19000 habitants supplémentaires à l’horizon 2035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Accueillir 19100 habitants supplémentaires entre 2017 et 2035 à l’échelle du territoire du SCoT </a:t>
            </a:r>
          </a:p>
          <a:p>
            <a:pPr lvl="1"/>
            <a:r>
              <a:rPr lang="fr-FR" dirty="0" smtClean="0"/>
              <a:t>Conforter le taux de croissance démographique annuel moyen (TCAM) à hauteur de + 2,1 % / an</a:t>
            </a:r>
          </a:p>
          <a:p>
            <a:pPr lvl="1"/>
            <a:r>
              <a:rPr lang="fr-FR" dirty="0" smtClean="0"/>
              <a:t>Accueillir la moitié de cette population supplémentaire à l’horizon 2026 (soit 10000 habitants)</a:t>
            </a:r>
          </a:p>
          <a:p>
            <a:r>
              <a:rPr lang="fr-FR" dirty="0" smtClean="0"/>
              <a:t>Redistribuer la croissance démographique de manière à conforter les pôles les plus équipés et à maintenir un ratio habitant/emploi équilibré :</a:t>
            </a:r>
          </a:p>
          <a:p>
            <a:pPr lvl="1"/>
            <a:r>
              <a:rPr lang="fr-FR" dirty="0"/>
              <a:t>Maintenir la </a:t>
            </a:r>
            <a:r>
              <a:rPr lang="fr-FR" dirty="0" smtClean="0"/>
              <a:t>forte croissance démographique de </a:t>
            </a:r>
            <a:r>
              <a:rPr lang="fr-FR" dirty="0"/>
              <a:t>Biscarrosse</a:t>
            </a:r>
          </a:p>
          <a:p>
            <a:pPr lvl="1"/>
            <a:r>
              <a:rPr lang="fr-FR" dirty="0"/>
              <a:t>« Doper » la croissance démographique de Mimizan </a:t>
            </a:r>
            <a:r>
              <a:rPr lang="fr-FR" dirty="0" smtClean="0"/>
              <a:t>afin de renforcer cette polarité bien </a:t>
            </a:r>
            <a:r>
              <a:rPr lang="fr-FR" dirty="0"/>
              <a:t>équipée</a:t>
            </a:r>
          </a:p>
          <a:p>
            <a:pPr lvl="1"/>
            <a:r>
              <a:rPr lang="fr-FR" dirty="0"/>
              <a:t>« Freiner » le rythme des communes périurbaines les moins bien </a:t>
            </a:r>
            <a:r>
              <a:rPr lang="fr-FR" dirty="0" smtClean="0"/>
              <a:t>équipées (sauf si engagement de création d’emplois, permettant de réduire les besoins de mobilités)</a:t>
            </a:r>
            <a:endParaRPr lang="fr-FR" dirty="0"/>
          </a:p>
          <a:p>
            <a:r>
              <a:rPr lang="fr-FR" dirty="0" smtClean="0"/>
              <a:t>Revoir </a:t>
            </a:r>
            <a:r>
              <a:rPr lang="fr-FR" dirty="0"/>
              <a:t>en </a:t>
            </a:r>
            <a:r>
              <a:rPr lang="fr-FR" dirty="0" smtClean="0"/>
              <a:t>conséquence : la </a:t>
            </a:r>
            <a:r>
              <a:rPr lang="fr-FR" dirty="0"/>
              <a:t>politique de </a:t>
            </a:r>
            <a:r>
              <a:rPr lang="fr-FR" dirty="0" smtClean="0"/>
              <a:t>l’habitat, la politique d’équipements, la politique de déplacements </a:t>
            </a:r>
            <a:r>
              <a:rPr lang="fr-FR" dirty="0"/>
              <a:t>et la politique </a:t>
            </a:r>
            <a:r>
              <a:rPr lang="fr-FR" dirty="0" smtClean="0"/>
              <a:t>de l’emploi</a:t>
            </a:r>
            <a:br>
              <a:rPr lang="fr-FR" dirty="0" smtClean="0"/>
            </a:br>
            <a:r>
              <a:rPr lang="fr-FR" b="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Fiches-orientations spécifiques</a:t>
            </a:r>
          </a:p>
          <a:p>
            <a:pPr marL="0" indent="0">
              <a:buNone/>
            </a:pPr>
            <a:endParaRPr lang="fr-FR" b="0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b="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Voir carte associée (page suivante), qui territorialise les intentions</a:t>
            </a:r>
            <a:endParaRPr lang="fr-FR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 dirty="0"/>
          </a:p>
        </p:txBody>
      </p:sp>
      <p:sp>
        <p:nvSpPr>
          <p:cNvPr id="23" name="Rogner un rectangle avec un coin diagonal 22"/>
          <p:cNvSpPr/>
          <p:nvPr/>
        </p:nvSpPr>
        <p:spPr>
          <a:xfrm>
            <a:off x="1261356" y="-169924"/>
            <a:ext cx="108000" cy="108000"/>
          </a:xfrm>
          <a:prstGeom prst="snip2Diag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gner un rectangle avec un coin diagonal 23"/>
          <p:cNvSpPr/>
          <p:nvPr/>
        </p:nvSpPr>
        <p:spPr>
          <a:xfrm>
            <a:off x="899592" y="-171400"/>
            <a:ext cx="108000" cy="108000"/>
          </a:xfrm>
          <a:prstGeom prst="snip2Diag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gner un rectangle avec un coin diagonal 24"/>
          <p:cNvSpPr/>
          <p:nvPr/>
        </p:nvSpPr>
        <p:spPr>
          <a:xfrm>
            <a:off x="1475656" y="-159655"/>
            <a:ext cx="108000" cy="108000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gner un rectangle avec un coin diagonal 25"/>
          <p:cNvSpPr/>
          <p:nvPr/>
        </p:nvSpPr>
        <p:spPr>
          <a:xfrm>
            <a:off x="1093687" y="-171400"/>
            <a:ext cx="108000" cy="108000"/>
          </a:xfrm>
          <a:prstGeom prst="snip2Diag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6901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28" y="491886"/>
            <a:ext cx="8736160" cy="617747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012160" y="491886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kern="0" dirty="0" smtClean="0">
                <a:solidFill>
                  <a:schemeClr val="bg1"/>
                </a:solidFill>
                <a:latin typeface="Cambria" panose="02040503050406030204" pitchFamily="18" charset="0"/>
              </a:rPr>
              <a:t>Répartition de la croissance démographique</a:t>
            </a:r>
            <a:endParaRPr lang="fr-FR" sz="1600" b="1" kern="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87724" y="3710512"/>
            <a:ext cx="648072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+ 700</a:t>
            </a:r>
            <a:endParaRPr lang="fr-FR" sz="11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646595" y="1556135"/>
            <a:ext cx="648072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+ 6500</a:t>
            </a:r>
            <a:endParaRPr lang="fr-FR" sz="11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442732" y="1294525"/>
            <a:ext cx="2019176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+ 19100 habitants (2017-2035)</a:t>
            </a:r>
            <a:endParaRPr lang="fr-FR" sz="1400" b="1" dirty="0">
              <a:solidFill>
                <a:srgbClr val="FF0000"/>
              </a:solidFill>
              <a:latin typeface="Cambria" panose="02040503050406030204" pitchFamily="18" charset="0"/>
              <a:cs typeface="Aharoni" panose="02010803020104030203" pitchFamily="2" charset="-79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141524" y="2625286"/>
            <a:ext cx="648072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+ 500</a:t>
            </a:r>
            <a:endParaRPr lang="fr-FR" sz="11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75868" y="1988840"/>
            <a:ext cx="324036" cy="3240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25706" y="4170689"/>
            <a:ext cx="324036" cy="3240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93858" y="2621787"/>
            <a:ext cx="324036" cy="3240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mbria" panose="02040503050406030204" pitchFamily="18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438120" y="2042264"/>
            <a:ext cx="2454359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3399"/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Conforter les polarités les mieux équipés et les mieux desservies</a:t>
            </a:r>
            <a:endParaRPr lang="fr-FR" sz="1400" b="1" dirty="0">
              <a:solidFill>
                <a:srgbClr val="003399"/>
              </a:solidFill>
              <a:latin typeface="Cambria" panose="02040503050406030204" pitchFamily="18" charset="0"/>
              <a:cs typeface="Aharoni" panose="02010803020104030203" pitchFamily="2" charset="-79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56176" y="2146503"/>
            <a:ext cx="162018" cy="1620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05356" y="3019617"/>
            <a:ext cx="157209" cy="15720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mbria" panose="020405030504060302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55876" y="1215921"/>
            <a:ext cx="157209" cy="15720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mbria" panose="02040503050406030204" pitchFamily="18" charset="0"/>
            </a:endParaRPr>
          </a:p>
        </p:txBody>
      </p:sp>
      <p:sp>
        <p:nvSpPr>
          <p:cNvPr id="29" name="Forme libre 28"/>
          <p:cNvSpPr/>
          <p:nvPr/>
        </p:nvSpPr>
        <p:spPr>
          <a:xfrm>
            <a:off x="3618703" y="672837"/>
            <a:ext cx="521249" cy="470615"/>
          </a:xfrm>
          <a:custGeom>
            <a:avLst/>
            <a:gdLst>
              <a:gd name="connsiteX0" fmla="*/ 167509 w 777109"/>
              <a:gd name="connsiteY0" fmla="*/ 482600 h 701621"/>
              <a:gd name="connsiteX1" fmla="*/ 243709 w 777109"/>
              <a:gd name="connsiteY1" fmla="*/ 393700 h 701621"/>
              <a:gd name="connsiteX2" fmla="*/ 307209 w 777109"/>
              <a:gd name="connsiteY2" fmla="*/ 342900 h 701621"/>
              <a:gd name="connsiteX3" fmla="*/ 345309 w 777109"/>
              <a:gd name="connsiteY3" fmla="*/ 292100 h 701621"/>
              <a:gd name="connsiteX4" fmla="*/ 383409 w 777109"/>
              <a:gd name="connsiteY4" fmla="*/ 254000 h 701621"/>
              <a:gd name="connsiteX5" fmla="*/ 408809 w 777109"/>
              <a:gd name="connsiteY5" fmla="*/ 215900 h 701621"/>
              <a:gd name="connsiteX6" fmla="*/ 446909 w 777109"/>
              <a:gd name="connsiteY6" fmla="*/ 203200 h 701621"/>
              <a:gd name="connsiteX7" fmla="*/ 358009 w 777109"/>
              <a:gd name="connsiteY7" fmla="*/ 203200 h 701621"/>
              <a:gd name="connsiteX8" fmla="*/ 396109 w 777109"/>
              <a:gd name="connsiteY8" fmla="*/ 190500 h 701621"/>
              <a:gd name="connsiteX9" fmla="*/ 459609 w 777109"/>
              <a:gd name="connsiteY9" fmla="*/ 152400 h 701621"/>
              <a:gd name="connsiteX10" fmla="*/ 586609 w 777109"/>
              <a:gd name="connsiteY10" fmla="*/ 88900 h 701621"/>
              <a:gd name="connsiteX11" fmla="*/ 637409 w 777109"/>
              <a:gd name="connsiteY11" fmla="*/ 63500 h 701621"/>
              <a:gd name="connsiteX12" fmla="*/ 688209 w 777109"/>
              <a:gd name="connsiteY12" fmla="*/ 50800 h 701621"/>
              <a:gd name="connsiteX13" fmla="*/ 726309 w 777109"/>
              <a:gd name="connsiteY13" fmla="*/ 25400 h 701621"/>
              <a:gd name="connsiteX14" fmla="*/ 777109 w 777109"/>
              <a:gd name="connsiteY14" fmla="*/ 0 h 701621"/>
              <a:gd name="connsiteX15" fmla="*/ 764409 w 777109"/>
              <a:gd name="connsiteY15" fmla="*/ 38100 h 701621"/>
              <a:gd name="connsiteX16" fmla="*/ 662809 w 777109"/>
              <a:gd name="connsiteY16" fmla="*/ 152400 h 701621"/>
              <a:gd name="connsiteX17" fmla="*/ 650109 w 777109"/>
              <a:gd name="connsiteY17" fmla="*/ 190500 h 701621"/>
              <a:gd name="connsiteX18" fmla="*/ 599309 w 777109"/>
              <a:gd name="connsiteY18" fmla="*/ 266700 h 701621"/>
              <a:gd name="connsiteX19" fmla="*/ 561209 w 777109"/>
              <a:gd name="connsiteY19" fmla="*/ 368300 h 701621"/>
              <a:gd name="connsiteX20" fmla="*/ 510409 w 777109"/>
              <a:gd name="connsiteY20" fmla="*/ 292100 h 701621"/>
              <a:gd name="connsiteX21" fmla="*/ 472309 w 777109"/>
              <a:gd name="connsiteY21" fmla="*/ 266700 h 701621"/>
              <a:gd name="connsiteX22" fmla="*/ 434209 w 777109"/>
              <a:gd name="connsiteY22" fmla="*/ 279400 h 701621"/>
              <a:gd name="connsiteX23" fmla="*/ 408809 w 777109"/>
              <a:gd name="connsiteY23" fmla="*/ 317500 h 701621"/>
              <a:gd name="connsiteX24" fmla="*/ 370709 w 777109"/>
              <a:gd name="connsiteY24" fmla="*/ 342900 h 701621"/>
              <a:gd name="connsiteX25" fmla="*/ 358009 w 777109"/>
              <a:gd name="connsiteY25" fmla="*/ 381000 h 701621"/>
              <a:gd name="connsiteX26" fmla="*/ 281809 w 777109"/>
              <a:gd name="connsiteY26" fmla="*/ 431800 h 701621"/>
              <a:gd name="connsiteX27" fmla="*/ 345309 w 777109"/>
              <a:gd name="connsiteY27" fmla="*/ 457200 h 701621"/>
              <a:gd name="connsiteX28" fmla="*/ 383409 w 777109"/>
              <a:gd name="connsiteY28" fmla="*/ 469900 h 701621"/>
              <a:gd name="connsiteX29" fmla="*/ 345309 w 777109"/>
              <a:gd name="connsiteY29" fmla="*/ 482600 h 701621"/>
              <a:gd name="connsiteX30" fmla="*/ 256409 w 777109"/>
              <a:gd name="connsiteY30" fmla="*/ 520700 h 701621"/>
              <a:gd name="connsiteX31" fmla="*/ 218309 w 777109"/>
              <a:gd name="connsiteY31" fmla="*/ 546100 h 701621"/>
              <a:gd name="connsiteX32" fmla="*/ 180209 w 777109"/>
              <a:gd name="connsiteY32" fmla="*/ 558800 h 701621"/>
              <a:gd name="connsiteX33" fmla="*/ 142109 w 777109"/>
              <a:gd name="connsiteY33" fmla="*/ 596900 h 701621"/>
              <a:gd name="connsiteX34" fmla="*/ 91309 w 777109"/>
              <a:gd name="connsiteY34" fmla="*/ 622300 h 701621"/>
              <a:gd name="connsiteX35" fmla="*/ 27809 w 777109"/>
              <a:gd name="connsiteY35" fmla="*/ 660400 h 701621"/>
              <a:gd name="connsiteX36" fmla="*/ 2409 w 777109"/>
              <a:gd name="connsiteY36" fmla="*/ 698500 h 701621"/>
              <a:gd name="connsiteX37" fmla="*/ 15109 w 777109"/>
              <a:gd name="connsiteY37" fmla="*/ 622300 h 701621"/>
              <a:gd name="connsiteX38" fmla="*/ 53209 w 777109"/>
              <a:gd name="connsiteY38" fmla="*/ 508000 h 701621"/>
              <a:gd name="connsiteX39" fmla="*/ 65909 w 777109"/>
              <a:gd name="connsiteY39" fmla="*/ 469900 h 701621"/>
              <a:gd name="connsiteX40" fmla="*/ 78609 w 777109"/>
              <a:gd name="connsiteY40" fmla="*/ 419100 h 701621"/>
              <a:gd name="connsiteX41" fmla="*/ 91309 w 777109"/>
              <a:gd name="connsiteY41" fmla="*/ 381000 h 701621"/>
              <a:gd name="connsiteX42" fmla="*/ 104009 w 777109"/>
              <a:gd name="connsiteY42" fmla="*/ 317500 h 701621"/>
              <a:gd name="connsiteX43" fmla="*/ 116709 w 777109"/>
              <a:gd name="connsiteY43" fmla="*/ 444500 h 70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77109" h="701621">
                <a:moveTo>
                  <a:pt x="167509" y="482600"/>
                </a:moveTo>
                <a:cubicBezTo>
                  <a:pt x="192909" y="452967"/>
                  <a:pt x="216111" y="421298"/>
                  <a:pt x="243709" y="393700"/>
                </a:cubicBezTo>
                <a:cubicBezTo>
                  <a:pt x="262876" y="374533"/>
                  <a:pt x="288042" y="362067"/>
                  <a:pt x="307209" y="342900"/>
                </a:cubicBezTo>
                <a:cubicBezTo>
                  <a:pt x="322176" y="327933"/>
                  <a:pt x="331534" y="308171"/>
                  <a:pt x="345309" y="292100"/>
                </a:cubicBezTo>
                <a:cubicBezTo>
                  <a:pt x="356998" y="278463"/>
                  <a:pt x="371911" y="267798"/>
                  <a:pt x="383409" y="254000"/>
                </a:cubicBezTo>
                <a:cubicBezTo>
                  <a:pt x="393180" y="242274"/>
                  <a:pt x="396890" y="225435"/>
                  <a:pt x="408809" y="215900"/>
                </a:cubicBezTo>
                <a:cubicBezTo>
                  <a:pt x="419262" y="207537"/>
                  <a:pt x="434209" y="207433"/>
                  <a:pt x="446909" y="203200"/>
                </a:cubicBezTo>
                <a:cubicBezTo>
                  <a:pt x="392250" y="184980"/>
                  <a:pt x="421796" y="187253"/>
                  <a:pt x="358009" y="203200"/>
                </a:cubicBezTo>
                <a:cubicBezTo>
                  <a:pt x="345022" y="206447"/>
                  <a:pt x="384630" y="197388"/>
                  <a:pt x="396109" y="190500"/>
                </a:cubicBezTo>
                <a:cubicBezTo>
                  <a:pt x="417276" y="177800"/>
                  <a:pt x="437829" y="164016"/>
                  <a:pt x="459609" y="152400"/>
                </a:cubicBezTo>
                <a:cubicBezTo>
                  <a:pt x="501371" y="130127"/>
                  <a:pt x="544276" y="110067"/>
                  <a:pt x="586609" y="88900"/>
                </a:cubicBezTo>
                <a:cubicBezTo>
                  <a:pt x="603542" y="80433"/>
                  <a:pt x="619042" y="68092"/>
                  <a:pt x="637409" y="63500"/>
                </a:cubicBezTo>
                <a:lnTo>
                  <a:pt x="688209" y="50800"/>
                </a:lnTo>
                <a:cubicBezTo>
                  <a:pt x="700909" y="42333"/>
                  <a:pt x="713057" y="32973"/>
                  <a:pt x="726309" y="25400"/>
                </a:cubicBezTo>
                <a:cubicBezTo>
                  <a:pt x="742747" y="16007"/>
                  <a:pt x="777109" y="0"/>
                  <a:pt x="777109" y="0"/>
                </a:cubicBezTo>
                <a:cubicBezTo>
                  <a:pt x="772876" y="12700"/>
                  <a:pt x="772628" y="27533"/>
                  <a:pt x="764409" y="38100"/>
                </a:cubicBezTo>
                <a:cubicBezTo>
                  <a:pt x="717287" y="98686"/>
                  <a:pt x="691193" y="95633"/>
                  <a:pt x="662809" y="152400"/>
                </a:cubicBezTo>
                <a:cubicBezTo>
                  <a:pt x="656822" y="164374"/>
                  <a:pt x="656610" y="178798"/>
                  <a:pt x="650109" y="190500"/>
                </a:cubicBezTo>
                <a:cubicBezTo>
                  <a:pt x="635284" y="217185"/>
                  <a:pt x="599309" y="266700"/>
                  <a:pt x="599309" y="266700"/>
                </a:cubicBezTo>
                <a:cubicBezTo>
                  <a:pt x="598502" y="269928"/>
                  <a:pt x="576535" y="373409"/>
                  <a:pt x="561209" y="368300"/>
                </a:cubicBezTo>
                <a:cubicBezTo>
                  <a:pt x="532249" y="358647"/>
                  <a:pt x="527342" y="317500"/>
                  <a:pt x="510409" y="292100"/>
                </a:cubicBezTo>
                <a:cubicBezTo>
                  <a:pt x="501942" y="279400"/>
                  <a:pt x="485009" y="275167"/>
                  <a:pt x="472309" y="266700"/>
                </a:cubicBezTo>
                <a:cubicBezTo>
                  <a:pt x="459609" y="270933"/>
                  <a:pt x="444662" y="271037"/>
                  <a:pt x="434209" y="279400"/>
                </a:cubicBezTo>
                <a:cubicBezTo>
                  <a:pt x="422290" y="288935"/>
                  <a:pt x="419602" y="306707"/>
                  <a:pt x="408809" y="317500"/>
                </a:cubicBezTo>
                <a:cubicBezTo>
                  <a:pt x="398016" y="328293"/>
                  <a:pt x="383409" y="334433"/>
                  <a:pt x="370709" y="342900"/>
                </a:cubicBezTo>
                <a:cubicBezTo>
                  <a:pt x="366476" y="355600"/>
                  <a:pt x="367475" y="371534"/>
                  <a:pt x="358009" y="381000"/>
                </a:cubicBezTo>
                <a:cubicBezTo>
                  <a:pt x="336423" y="402586"/>
                  <a:pt x="281809" y="431800"/>
                  <a:pt x="281809" y="431800"/>
                </a:cubicBezTo>
                <a:cubicBezTo>
                  <a:pt x="258384" y="502075"/>
                  <a:pt x="260871" y="457200"/>
                  <a:pt x="345309" y="457200"/>
                </a:cubicBezTo>
                <a:cubicBezTo>
                  <a:pt x="358696" y="457200"/>
                  <a:pt x="370709" y="465667"/>
                  <a:pt x="383409" y="469900"/>
                </a:cubicBezTo>
                <a:cubicBezTo>
                  <a:pt x="370709" y="474133"/>
                  <a:pt x="357614" y="477327"/>
                  <a:pt x="345309" y="482600"/>
                </a:cubicBezTo>
                <a:cubicBezTo>
                  <a:pt x="235455" y="529680"/>
                  <a:pt x="345760" y="490916"/>
                  <a:pt x="256409" y="520700"/>
                </a:cubicBezTo>
                <a:cubicBezTo>
                  <a:pt x="243709" y="529167"/>
                  <a:pt x="231961" y="539274"/>
                  <a:pt x="218309" y="546100"/>
                </a:cubicBezTo>
                <a:cubicBezTo>
                  <a:pt x="206335" y="552087"/>
                  <a:pt x="191348" y="551374"/>
                  <a:pt x="180209" y="558800"/>
                </a:cubicBezTo>
                <a:cubicBezTo>
                  <a:pt x="165265" y="568763"/>
                  <a:pt x="156724" y="586461"/>
                  <a:pt x="142109" y="596900"/>
                </a:cubicBezTo>
                <a:cubicBezTo>
                  <a:pt x="126703" y="607904"/>
                  <a:pt x="107859" y="613106"/>
                  <a:pt x="91309" y="622300"/>
                </a:cubicBezTo>
                <a:cubicBezTo>
                  <a:pt x="69731" y="634288"/>
                  <a:pt x="48976" y="647700"/>
                  <a:pt x="27809" y="660400"/>
                </a:cubicBezTo>
                <a:cubicBezTo>
                  <a:pt x="19342" y="673100"/>
                  <a:pt x="7236" y="712980"/>
                  <a:pt x="2409" y="698500"/>
                </a:cubicBezTo>
                <a:cubicBezTo>
                  <a:pt x="-5734" y="674071"/>
                  <a:pt x="8864" y="647282"/>
                  <a:pt x="15109" y="622300"/>
                </a:cubicBezTo>
                <a:lnTo>
                  <a:pt x="53209" y="508000"/>
                </a:lnTo>
                <a:cubicBezTo>
                  <a:pt x="57442" y="495300"/>
                  <a:pt x="62662" y="482887"/>
                  <a:pt x="65909" y="469900"/>
                </a:cubicBezTo>
                <a:cubicBezTo>
                  <a:pt x="70142" y="452967"/>
                  <a:pt x="73814" y="435883"/>
                  <a:pt x="78609" y="419100"/>
                </a:cubicBezTo>
                <a:cubicBezTo>
                  <a:pt x="82287" y="406228"/>
                  <a:pt x="88062" y="393987"/>
                  <a:pt x="91309" y="381000"/>
                </a:cubicBezTo>
                <a:cubicBezTo>
                  <a:pt x="96544" y="360059"/>
                  <a:pt x="99776" y="338667"/>
                  <a:pt x="104009" y="317500"/>
                </a:cubicBezTo>
                <a:cubicBezTo>
                  <a:pt x="126080" y="383713"/>
                  <a:pt x="116709" y="342213"/>
                  <a:pt x="116709" y="4445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Forme libre 29"/>
          <p:cNvSpPr/>
          <p:nvPr/>
        </p:nvSpPr>
        <p:spPr>
          <a:xfrm rot="2921372">
            <a:off x="4661199" y="3045888"/>
            <a:ext cx="341061" cy="326834"/>
          </a:xfrm>
          <a:custGeom>
            <a:avLst/>
            <a:gdLst>
              <a:gd name="connsiteX0" fmla="*/ 167509 w 777109"/>
              <a:gd name="connsiteY0" fmla="*/ 482600 h 701621"/>
              <a:gd name="connsiteX1" fmla="*/ 243709 w 777109"/>
              <a:gd name="connsiteY1" fmla="*/ 393700 h 701621"/>
              <a:gd name="connsiteX2" fmla="*/ 307209 w 777109"/>
              <a:gd name="connsiteY2" fmla="*/ 342900 h 701621"/>
              <a:gd name="connsiteX3" fmla="*/ 345309 w 777109"/>
              <a:gd name="connsiteY3" fmla="*/ 292100 h 701621"/>
              <a:gd name="connsiteX4" fmla="*/ 383409 w 777109"/>
              <a:gd name="connsiteY4" fmla="*/ 254000 h 701621"/>
              <a:gd name="connsiteX5" fmla="*/ 408809 w 777109"/>
              <a:gd name="connsiteY5" fmla="*/ 215900 h 701621"/>
              <a:gd name="connsiteX6" fmla="*/ 446909 w 777109"/>
              <a:gd name="connsiteY6" fmla="*/ 203200 h 701621"/>
              <a:gd name="connsiteX7" fmla="*/ 358009 w 777109"/>
              <a:gd name="connsiteY7" fmla="*/ 203200 h 701621"/>
              <a:gd name="connsiteX8" fmla="*/ 396109 w 777109"/>
              <a:gd name="connsiteY8" fmla="*/ 190500 h 701621"/>
              <a:gd name="connsiteX9" fmla="*/ 459609 w 777109"/>
              <a:gd name="connsiteY9" fmla="*/ 152400 h 701621"/>
              <a:gd name="connsiteX10" fmla="*/ 586609 w 777109"/>
              <a:gd name="connsiteY10" fmla="*/ 88900 h 701621"/>
              <a:gd name="connsiteX11" fmla="*/ 637409 w 777109"/>
              <a:gd name="connsiteY11" fmla="*/ 63500 h 701621"/>
              <a:gd name="connsiteX12" fmla="*/ 688209 w 777109"/>
              <a:gd name="connsiteY12" fmla="*/ 50800 h 701621"/>
              <a:gd name="connsiteX13" fmla="*/ 726309 w 777109"/>
              <a:gd name="connsiteY13" fmla="*/ 25400 h 701621"/>
              <a:gd name="connsiteX14" fmla="*/ 777109 w 777109"/>
              <a:gd name="connsiteY14" fmla="*/ 0 h 701621"/>
              <a:gd name="connsiteX15" fmla="*/ 764409 w 777109"/>
              <a:gd name="connsiteY15" fmla="*/ 38100 h 701621"/>
              <a:gd name="connsiteX16" fmla="*/ 662809 w 777109"/>
              <a:gd name="connsiteY16" fmla="*/ 152400 h 701621"/>
              <a:gd name="connsiteX17" fmla="*/ 650109 w 777109"/>
              <a:gd name="connsiteY17" fmla="*/ 190500 h 701621"/>
              <a:gd name="connsiteX18" fmla="*/ 599309 w 777109"/>
              <a:gd name="connsiteY18" fmla="*/ 266700 h 701621"/>
              <a:gd name="connsiteX19" fmla="*/ 561209 w 777109"/>
              <a:gd name="connsiteY19" fmla="*/ 368300 h 701621"/>
              <a:gd name="connsiteX20" fmla="*/ 510409 w 777109"/>
              <a:gd name="connsiteY20" fmla="*/ 292100 h 701621"/>
              <a:gd name="connsiteX21" fmla="*/ 472309 w 777109"/>
              <a:gd name="connsiteY21" fmla="*/ 266700 h 701621"/>
              <a:gd name="connsiteX22" fmla="*/ 434209 w 777109"/>
              <a:gd name="connsiteY22" fmla="*/ 279400 h 701621"/>
              <a:gd name="connsiteX23" fmla="*/ 408809 w 777109"/>
              <a:gd name="connsiteY23" fmla="*/ 317500 h 701621"/>
              <a:gd name="connsiteX24" fmla="*/ 370709 w 777109"/>
              <a:gd name="connsiteY24" fmla="*/ 342900 h 701621"/>
              <a:gd name="connsiteX25" fmla="*/ 358009 w 777109"/>
              <a:gd name="connsiteY25" fmla="*/ 381000 h 701621"/>
              <a:gd name="connsiteX26" fmla="*/ 281809 w 777109"/>
              <a:gd name="connsiteY26" fmla="*/ 431800 h 701621"/>
              <a:gd name="connsiteX27" fmla="*/ 345309 w 777109"/>
              <a:gd name="connsiteY27" fmla="*/ 457200 h 701621"/>
              <a:gd name="connsiteX28" fmla="*/ 383409 w 777109"/>
              <a:gd name="connsiteY28" fmla="*/ 469900 h 701621"/>
              <a:gd name="connsiteX29" fmla="*/ 345309 w 777109"/>
              <a:gd name="connsiteY29" fmla="*/ 482600 h 701621"/>
              <a:gd name="connsiteX30" fmla="*/ 256409 w 777109"/>
              <a:gd name="connsiteY30" fmla="*/ 520700 h 701621"/>
              <a:gd name="connsiteX31" fmla="*/ 218309 w 777109"/>
              <a:gd name="connsiteY31" fmla="*/ 546100 h 701621"/>
              <a:gd name="connsiteX32" fmla="*/ 180209 w 777109"/>
              <a:gd name="connsiteY32" fmla="*/ 558800 h 701621"/>
              <a:gd name="connsiteX33" fmla="*/ 142109 w 777109"/>
              <a:gd name="connsiteY33" fmla="*/ 596900 h 701621"/>
              <a:gd name="connsiteX34" fmla="*/ 91309 w 777109"/>
              <a:gd name="connsiteY34" fmla="*/ 622300 h 701621"/>
              <a:gd name="connsiteX35" fmla="*/ 27809 w 777109"/>
              <a:gd name="connsiteY35" fmla="*/ 660400 h 701621"/>
              <a:gd name="connsiteX36" fmla="*/ 2409 w 777109"/>
              <a:gd name="connsiteY36" fmla="*/ 698500 h 701621"/>
              <a:gd name="connsiteX37" fmla="*/ 15109 w 777109"/>
              <a:gd name="connsiteY37" fmla="*/ 622300 h 701621"/>
              <a:gd name="connsiteX38" fmla="*/ 53209 w 777109"/>
              <a:gd name="connsiteY38" fmla="*/ 508000 h 701621"/>
              <a:gd name="connsiteX39" fmla="*/ 65909 w 777109"/>
              <a:gd name="connsiteY39" fmla="*/ 469900 h 701621"/>
              <a:gd name="connsiteX40" fmla="*/ 78609 w 777109"/>
              <a:gd name="connsiteY40" fmla="*/ 419100 h 701621"/>
              <a:gd name="connsiteX41" fmla="*/ 91309 w 777109"/>
              <a:gd name="connsiteY41" fmla="*/ 381000 h 701621"/>
              <a:gd name="connsiteX42" fmla="*/ 104009 w 777109"/>
              <a:gd name="connsiteY42" fmla="*/ 317500 h 701621"/>
              <a:gd name="connsiteX43" fmla="*/ 116709 w 777109"/>
              <a:gd name="connsiteY43" fmla="*/ 444500 h 70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77109" h="701621">
                <a:moveTo>
                  <a:pt x="167509" y="482600"/>
                </a:moveTo>
                <a:cubicBezTo>
                  <a:pt x="192909" y="452967"/>
                  <a:pt x="216111" y="421298"/>
                  <a:pt x="243709" y="393700"/>
                </a:cubicBezTo>
                <a:cubicBezTo>
                  <a:pt x="262876" y="374533"/>
                  <a:pt x="288042" y="362067"/>
                  <a:pt x="307209" y="342900"/>
                </a:cubicBezTo>
                <a:cubicBezTo>
                  <a:pt x="322176" y="327933"/>
                  <a:pt x="331534" y="308171"/>
                  <a:pt x="345309" y="292100"/>
                </a:cubicBezTo>
                <a:cubicBezTo>
                  <a:pt x="356998" y="278463"/>
                  <a:pt x="371911" y="267798"/>
                  <a:pt x="383409" y="254000"/>
                </a:cubicBezTo>
                <a:cubicBezTo>
                  <a:pt x="393180" y="242274"/>
                  <a:pt x="396890" y="225435"/>
                  <a:pt x="408809" y="215900"/>
                </a:cubicBezTo>
                <a:cubicBezTo>
                  <a:pt x="419262" y="207537"/>
                  <a:pt x="434209" y="207433"/>
                  <a:pt x="446909" y="203200"/>
                </a:cubicBezTo>
                <a:cubicBezTo>
                  <a:pt x="392250" y="184980"/>
                  <a:pt x="421796" y="187253"/>
                  <a:pt x="358009" y="203200"/>
                </a:cubicBezTo>
                <a:cubicBezTo>
                  <a:pt x="345022" y="206447"/>
                  <a:pt x="384630" y="197388"/>
                  <a:pt x="396109" y="190500"/>
                </a:cubicBezTo>
                <a:cubicBezTo>
                  <a:pt x="417276" y="177800"/>
                  <a:pt x="437829" y="164016"/>
                  <a:pt x="459609" y="152400"/>
                </a:cubicBezTo>
                <a:cubicBezTo>
                  <a:pt x="501371" y="130127"/>
                  <a:pt x="544276" y="110067"/>
                  <a:pt x="586609" y="88900"/>
                </a:cubicBezTo>
                <a:cubicBezTo>
                  <a:pt x="603542" y="80433"/>
                  <a:pt x="619042" y="68092"/>
                  <a:pt x="637409" y="63500"/>
                </a:cubicBezTo>
                <a:lnTo>
                  <a:pt x="688209" y="50800"/>
                </a:lnTo>
                <a:cubicBezTo>
                  <a:pt x="700909" y="42333"/>
                  <a:pt x="713057" y="32973"/>
                  <a:pt x="726309" y="25400"/>
                </a:cubicBezTo>
                <a:cubicBezTo>
                  <a:pt x="742747" y="16007"/>
                  <a:pt x="777109" y="0"/>
                  <a:pt x="777109" y="0"/>
                </a:cubicBezTo>
                <a:cubicBezTo>
                  <a:pt x="772876" y="12700"/>
                  <a:pt x="772628" y="27533"/>
                  <a:pt x="764409" y="38100"/>
                </a:cubicBezTo>
                <a:cubicBezTo>
                  <a:pt x="717287" y="98686"/>
                  <a:pt x="691193" y="95633"/>
                  <a:pt x="662809" y="152400"/>
                </a:cubicBezTo>
                <a:cubicBezTo>
                  <a:pt x="656822" y="164374"/>
                  <a:pt x="656610" y="178798"/>
                  <a:pt x="650109" y="190500"/>
                </a:cubicBezTo>
                <a:cubicBezTo>
                  <a:pt x="635284" y="217185"/>
                  <a:pt x="599309" y="266700"/>
                  <a:pt x="599309" y="266700"/>
                </a:cubicBezTo>
                <a:cubicBezTo>
                  <a:pt x="598502" y="269928"/>
                  <a:pt x="576535" y="373409"/>
                  <a:pt x="561209" y="368300"/>
                </a:cubicBezTo>
                <a:cubicBezTo>
                  <a:pt x="532249" y="358647"/>
                  <a:pt x="527342" y="317500"/>
                  <a:pt x="510409" y="292100"/>
                </a:cubicBezTo>
                <a:cubicBezTo>
                  <a:pt x="501942" y="279400"/>
                  <a:pt x="485009" y="275167"/>
                  <a:pt x="472309" y="266700"/>
                </a:cubicBezTo>
                <a:cubicBezTo>
                  <a:pt x="459609" y="270933"/>
                  <a:pt x="444662" y="271037"/>
                  <a:pt x="434209" y="279400"/>
                </a:cubicBezTo>
                <a:cubicBezTo>
                  <a:pt x="422290" y="288935"/>
                  <a:pt x="419602" y="306707"/>
                  <a:pt x="408809" y="317500"/>
                </a:cubicBezTo>
                <a:cubicBezTo>
                  <a:pt x="398016" y="328293"/>
                  <a:pt x="383409" y="334433"/>
                  <a:pt x="370709" y="342900"/>
                </a:cubicBezTo>
                <a:cubicBezTo>
                  <a:pt x="366476" y="355600"/>
                  <a:pt x="367475" y="371534"/>
                  <a:pt x="358009" y="381000"/>
                </a:cubicBezTo>
                <a:cubicBezTo>
                  <a:pt x="336423" y="402586"/>
                  <a:pt x="281809" y="431800"/>
                  <a:pt x="281809" y="431800"/>
                </a:cubicBezTo>
                <a:cubicBezTo>
                  <a:pt x="258384" y="502075"/>
                  <a:pt x="260871" y="457200"/>
                  <a:pt x="345309" y="457200"/>
                </a:cubicBezTo>
                <a:cubicBezTo>
                  <a:pt x="358696" y="457200"/>
                  <a:pt x="370709" y="465667"/>
                  <a:pt x="383409" y="469900"/>
                </a:cubicBezTo>
                <a:cubicBezTo>
                  <a:pt x="370709" y="474133"/>
                  <a:pt x="357614" y="477327"/>
                  <a:pt x="345309" y="482600"/>
                </a:cubicBezTo>
                <a:cubicBezTo>
                  <a:pt x="235455" y="529680"/>
                  <a:pt x="345760" y="490916"/>
                  <a:pt x="256409" y="520700"/>
                </a:cubicBezTo>
                <a:cubicBezTo>
                  <a:pt x="243709" y="529167"/>
                  <a:pt x="231961" y="539274"/>
                  <a:pt x="218309" y="546100"/>
                </a:cubicBezTo>
                <a:cubicBezTo>
                  <a:pt x="206335" y="552087"/>
                  <a:pt x="191348" y="551374"/>
                  <a:pt x="180209" y="558800"/>
                </a:cubicBezTo>
                <a:cubicBezTo>
                  <a:pt x="165265" y="568763"/>
                  <a:pt x="156724" y="586461"/>
                  <a:pt x="142109" y="596900"/>
                </a:cubicBezTo>
                <a:cubicBezTo>
                  <a:pt x="126703" y="607904"/>
                  <a:pt x="107859" y="613106"/>
                  <a:pt x="91309" y="622300"/>
                </a:cubicBezTo>
                <a:cubicBezTo>
                  <a:pt x="69731" y="634288"/>
                  <a:pt x="48976" y="647700"/>
                  <a:pt x="27809" y="660400"/>
                </a:cubicBezTo>
                <a:cubicBezTo>
                  <a:pt x="19342" y="673100"/>
                  <a:pt x="7236" y="712980"/>
                  <a:pt x="2409" y="698500"/>
                </a:cubicBezTo>
                <a:cubicBezTo>
                  <a:pt x="-5734" y="674071"/>
                  <a:pt x="8864" y="647282"/>
                  <a:pt x="15109" y="622300"/>
                </a:cubicBezTo>
                <a:lnTo>
                  <a:pt x="53209" y="508000"/>
                </a:lnTo>
                <a:cubicBezTo>
                  <a:pt x="57442" y="495300"/>
                  <a:pt x="62662" y="482887"/>
                  <a:pt x="65909" y="469900"/>
                </a:cubicBezTo>
                <a:cubicBezTo>
                  <a:pt x="70142" y="452967"/>
                  <a:pt x="73814" y="435883"/>
                  <a:pt x="78609" y="419100"/>
                </a:cubicBezTo>
                <a:cubicBezTo>
                  <a:pt x="82287" y="406228"/>
                  <a:pt x="88062" y="393987"/>
                  <a:pt x="91309" y="381000"/>
                </a:cubicBezTo>
                <a:cubicBezTo>
                  <a:pt x="96544" y="360059"/>
                  <a:pt x="99776" y="338667"/>
                  <a:pt x="104009" y="317500"/>
                </a:cubicBezTo>
                <a:cubicBezTo>
                  <a:pt x="126080" y="383713"/>
                  <a:pt x="116709" y="342213"/>
                  <a:pt x="116709" y="4445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115616" y="4430237"/>
            <a:ext cx="648072" cy="261610"/>
          </a:xfrm>
          <a:prstGeom prst="rect">
            <a:avLst/>
          </a:prstGeom>
          <a:solidFill>
            <a:srgbClr val="FFCC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+ 2000</a:t>
            </a:r>
            <a:endParaRPr lang="fr-FR" sz="11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210444" y="2182071"/>
            <a:ext cx="648072" cy="261610"/>
          </a:xfrm>
          <a:prstGeom prst="rect">
            <a:avLst/>
          </a:prstGeom>
          <a:solidFill>
            <a:srgbClr val="FFCC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+ 2500</a:t>
            </a:r>
            <a:endParaRPr lang="fr-FR" sz="11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696655" y="1368134"/>
            <a:ext cx="830744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100" b="1">
                <a:solidFill>
                  <a:srgbClr val="FF0000"/>
                </a:solidFill>
                <a:latin typeface="Cambria" panose="02040503050406030204" pitchFamily="18" charset="0"/>
              </a:defRPr>
            </a:lvl1pPr>
          </a:lstStyle>
          <a:p>
            <a:r>
              <a:rPr lang="fr-FR" dirty="0"/>
              <a:t>+ </a:t>
            </a:r>
            <a:r>
              <a:rPr lang="fr-FR" dirty="0" smtClean="0"/>
              <a:t>2500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1601670" y="5144865"/>
            <a:ext cx="648072" cy="2616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+ 600</a:t>
            </a:r>
            <a:endParaRPr lang="fr-FR" sz="11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879327" y="4077410"/>
            <a:ext cx="648072" cy="2616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+ 150</a:t>
            </a:r>
            <a:endParaRPr lang="fr-FR" sz="11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452242" y="5591461"/>
            <a:ext cx="648072" cy="2616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+ 150</a:t>
            </a:r>
            <a:endParaRPr lang="fr-FR" sz="11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970631" y="3461481"/>
            <a:ext cx="648072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+ 900</a:t>
            </a:r>
            <a:endParaRPr lang="fr-FR" sz="11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1705046" y="3125875"/>
            <a:ext cx="648072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+ </a:t>
            </a:r>
            <a:r>
              <a:rPr lang="fr-FR" sz="1100" b="1" dirty="0">
                <a:solidFill>
                  <a:srgbClr val="FF0000"/>
                </a:solidFill>
                <a:latin typeface="Cambria" panose="02040503050406030204" pitchFamily="18" charset="0"/>
              </a:rPr>
              <a:t>6</a:t>
            </a:r>
            <a:r>
              <a:rPr lang="fr-FR" sz="11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00</a:t>
            </a:r>
            <a:endParaRPr lang="fr-FR" sz="11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2445148" y="4463534"/>
            <a:ext cx="648072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+ 500</a:t>
            </a:r>
            <a:endParaRPr lang="fr-FR" sz="11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214468" y="2519318"/>
            <a:ext cx="648072" cy="261610"/>
          </a:xfrm>
          <a:prstGeom prst="rect">
            <a:avLst/>
          </a:prstGeom>
          <a:solidFill>
            <a:srgbClr val="FFCC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+ 1500</a:t>
            </a:r>
            <a:endParaRPr lang="fr-FR" sz="11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41" name="Forme libre 40"/>
          <p:cNvSpPr/>
          <p:nvPr/>
        </p:nvSpPr>
        <p:spPr>
          <a:xfrm>
            <a:off x="6084168" y="2921583"/>
            <a:ext cx="341634" cy="353275"/>
          </a:xfrm>
          <a:custGeom>
            <a:avLst/>
            <a:gdLst>
              <a:gd name="connsiteX0" fmla="*/ 167509 w 777109"/>
              <a:gd name="connsiteY0" fmla="*/ 482600 h 701621"/>
              <a:gd name="connsiteX1" fmla="*/ 243709 w 777109"/>
              <a:gd name="connsiteY1" fmla="*/ 393700 h 701621"/>
              <a:gd name="connsiteX2" fmla="*/ 307209 w 777109"/>
              <a:gd name="connsiteY2" fmla="*/ 342900 h 701621"/>
              <a:gd name="connsiteX3" fmla="*/ 345309 w 777109"/>
              <a:gd name="connsiteY3" fmla="*/ 292100 h 701621"/>
              <a:gd name="connsiteX4" fmla="*/ 383409 w 777109"/>
              <a:gd name="connsiteY4" fmla="*/ 254000 h 701621"/>
              <a:gd name="connsiteX5" fmla="*/ 408809 w 777109"/>
              <a:gd name="connsiteY5" fmla="*/ 215900 h 701621"/>
              <a:gd name="connsiteX6" fmla="*/ 446909 w 777109"/>
              <a:gd name="connsiteY6" fmla="*/ 203200 h 701621"/>
              <a:gd name="connsiteX7" fmla="*/ 358009 w 777109"/>
              <a:gd name="connsiteY7" fmla="*/ 203200 h 701621"/>
              <a:gd name="connsiteX8" fmla="*/ 396109 w 777109"/>
              <a:gd name="connsiteY8" fmla="*/ 190500 h 701621"/>
              <a:gd name="connsiteX9" fmla="*/ 459609 w 777109"/>
              <a:gd name="connsiteY9" fmla="*/ 152400 h 701621"/>
              <a:gd name="connsiteX10" fmla="*/ 586609 w 777109"/>
              <a:gd name="connsiteY10" fmla="*/ 88900 h 701621"/>
              <a:gd name="connsiteX11" fmla="*/ 637409 w 777109"/>
              <a:gd name="connsiteY11" fmla="*/ 63500 h 701621"/>
              <a:gd name="connsiteX12" fmla="*/ 688209 w 777109"/>
              <a:gd name="connsiteY12" fmla="*/ 50800 h 701621"/>
              <a:gd name="connsiteX13" fmla="*/ 726309 w 777109"/>
              <a:gd name="connsiteY13" fmla="*/ 25400 h 701621"/>
              <a:gd name="connsiteX14" fmla="*/ 777109 w 777109"/>
              <a:gd name="connsiteY14" fmla="*/ 0 h 701621"/>
              <a:gd name="connsiteX15" fmla="*/ 764409 w 777109"/>
              <a:gd name="connsiteY15" fmla="*/ 38100 h 701621"/>
              <a:gd name="connsiteX16" fmla="*/ 662809 w 777109"/>
              <a:gd name="connsiteY16" fmla="*/ 152400 h 701621"/>
              <a:gd name="connsiteX17" fmla="*/ 650109 w 777109"/>
              <a:gd name="connsiteY17" fmla="*/ 190500 h 701621"/>
              <a:gd name="connsiteX18" fmla="*/ 599309 w 777109"/>
              <a:gd name="connsiteY18" fmla="*/ 266700 h 701621"/>
              <a:gd name="connsiteX19" fmla="*/ 561209 w 777109"/>
              <a:gd name="connsiteY19" fmla="*/ 368300 h 701621"/>
              <a:gd name="connsiteX20" fmla="*/ 510409 w 777109"/>
              <a:gd name="connsiteY20" fmla="*/ 292100 h 701621"/>
              <a:gd name="connsiteX21" fmla="*/ 472309 w 777109"/>
              <a:gd name="connsiteY21" fmla="*/ 266700 h 701621"/>
              <a:gd name="connsiteX22" fmla="*/ 434209 w 777109"/>
              <a:gd name="connsiteY22" fmla="*/ 279400 h 701621"/>
              <a:gd name="connsiteX23" fmla="*/ 408809 w 777109"/>
              <a:gd name="connsiteY23" fmla="*/ 317500 h 701621"/>
              <a:gd name="connsiteX24" fmla="*/ 370709 w 777109"/>
              <a:gd name="connsiteY24" fmla="*/ 342900 h 701621"/>
              <a:gd name="connsiteX25" fmla="*/ 358009 w 777109"/>
              <a:gd name="connsiteY25" fmla="*/ 381000 h 701621"/>
              <a:gd name="connsiteX26" fmla="*/ 281809 w 777109"/>
              <a:gd name="connsiteY26" fmla="*/ 431800 h 701621"/>
              <a:gd name="connsiteX27" fmla="*/ 345309 w 777109"/>
              <a:gd name="connsiteY27" fmla="*/ 457200 h 701621"/>
              <a:gd name="connsiteX28" fmla="*/ 383409 w 777109"/>
              <a:gd name="connsiteY28" fmla="*/ 469900 h 701621"/>
              <a:gd name="connsiteX29" fmla="*/ 345309 w 777109"/>
              <a:gd name="connsiteY29" fmla="*/ 482600 h 701621"/>
              <a:gd name="connsiteX30" fmla="*/ 256409 w 777109"/>
              <a:gd name="connsiteY30" fmla="*/ 520700 h 701621"/>
              <a:gd name="connsiteX31" fmla="*/ 218309 w 777109"/>
              <a:gd name="connsiteY31" fmla="*/ 546100 h 701621"/>
              <a:gd name="connsiteX32" fmla="*/ 180209 w 777109"/>
              <a:gd name="connsiteY32" fmla="*/ 558800 h 701621"/>
              <a:gd name="connsiteX33" fmla="*/ 142109 w 777109"/>
              <a:gd name="connsiteY33" fmla="*/ 596900 h 701621"/>
              <a:gd name="connsiteX34" fmla="*/ 91309 w 777109"/>
              <a:gd name="connsiteY34" fmla="*/ 622300 h 701621"/>
              <a:gd name="connsiteX35" fmla="*/ 27809 w 777109"/>
              <a:gd name="connsiteY35" fmla="*/ 660400 h 701621"/>
              <a:gd name="connsiteX36" fmla="*/ 2409 w 777109"/>
              <a:gd name="connsiteY36" fmla="*/ 698500 h 701621"/>
              <a:gd name="connsiteX37" fmla="*/ 15109 w 777109"/>
              <a:gd name="connsiteY37" fmla="*/ 622300 h 701621"/>
              <a:gd name="connsiteX38" fmla="*/ 53209 w 777109"/>
              <a:gd name="connsiteY38" fmla="*/ 508000 h 701621"/>
              <a:gd name="connsiteX39" fmla="*/ 65909 w 777109"/>
              <a:gd name="connsiteY39" fmla="*/ 469900 h 701621"/>
              <a:gd name="connsiteX40" fmla="*/ 78609 w 777109"/>
              <a:gd name="connsiteY40" fmla="*/ 419100 h 701621"/>
              <a:gd name="connsiteX41" fmla="*/ 91309 w 777109"/>
              <a:gd name="connsiteY41" fmla="*/ 381000 h 701621"/>
              <a:gd name="connsiteX42" fmla="*/ 104009 w 777109"/>
              <a:gd name="connsiteY42" fmla="*/ 317500 h 701621"/>
              <a:gd name="connsiteX43" fmla="*/ 116709 w 777109"/>
              <a:gd name="connsiteY43" fmla="*/ 444500 h 70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77109" h="701621">
                <a:moveTo>
                  <a:pt x="167509" y="482600"/>
                </a:moveTo>
                <a:cubicBezTo>
                  <a:pt x="192909" y="452967"/>
                  <a:pt x="216111" y="421298"/>
                  <a:pt x="243709" y="393700"/>
                </a:cubicBezTo>
                <a:cubicBezTo>
                  <a:pt x="262876" y="374533"/>
                  <a:pt x="288042" y="362067"/>
                  <a:pt x="307209" y="342900"/>
                </a:cubicBezTo>
                <a:cubicBezTo>
                  <a:pt x="322176" y="327933"/>
                  <a:pt x="331534" y="308171"/>
                  <a:pt x="345309" y="292100"/>
                </a:cubicBezTo>
                <a:cubicBezTo>
                  <a:pt x="356998" y="278463"/>
                  <a:pt x="371911" y="267798"/>
                  <a:pt x="383409" y="254000"/>
                </a:cubicBezTo>
                <a:cubicBezTo>
                  <a:pt x="393180" y="242274"/>
                  <a:pt x="396890" y="225435"/>
                  <a:pt x="408809" y="215900"/>
                </a:cubicBezTo>
                <a:cubicBezTo>
                  <a:pt x="419262" y="207537"/>
                  <a:pt x="434209" y="207433"/>
                  <a:pt x="446909" y="203200"/>
                </a:cubicBezTo>
                <a:cubicBezTo>
                  <a:pt x="392250" y="184980"/>
                  <a:pt x="421796" y="187253"/>
                  <a:pt x="358009" y="203200"/>
                </a:cubicBezTo>
                <a:cubicBezTo>
                  <a:pt x="345022" y="206447"/>
                  <a:pt x="384630" y="197388"/>
                  <a:pt x="396109" y="190500"/>
                </a:cubicBezTo>
                <a:cubicBezTo>
                  <a:pt x="417276" y="177800"/>
                  <a:pt x="437829" y="164016"/>
                  <a:pt x="459609" y="152400"/>
                </a:cubicBezTo>
                <a:cubicBezTo>
                  <a:pt x="501371" y="130127"/>
                  <a:pt x="544276" y="110067"/>
                  <a:pt x="586609" y="88900"/>
                </a:cubicBezTo>
                <a:cubicBezTo>
                  <a:pt x="603542" y="80433"/>
                  <a:pt x="619042" y="68092"/>
                  <a:pt x="637409" y="63500"/>
                </a:cubicBezTo>
                <a:lnTo>
                  <a:pt x="688209" y="50800"/>
                </a:lnTo>
                <a:cubicBezTo>
                  <a:pt x="700909" y="42333"/>
                  <a:pt x="713057" y="32973"/>
                  <a:pt x="726309" y="25400"/>
                </a:cubicBezTo>
                <a:cubicBezTo>
                  <a:pt x="742747" y="16007"/>
                  <a:pt x="777109" y="0"/>
                  <a:pt x="777109" y="0"/>
                </a:cubicBezTo>
                <a:cubicBezTo>
                  <a:pt x="772876" y="12700"/>
                  <a:pt x="772628" y="27533"/>
                  <a:pt x="764409" y="38100"/>
                </a:cubicBezTo>
                <a:cubicBezTo>
                  <a:pt x="717287" y="98686"/>
                  <a:pt x="691193" y="95633"/>
                  <a:pt x="662809" y="152400"/>
                </a:cubicBezTo>
                <a:cubicBezTo>
                  <a:pt x="656822" y="164374"/>
                  <a:pt x="656610" y="178798"/>
                  <a:pt x="650109" y="190500"/>
                </a:cubicBezTo>
                <a:cubicBezTo>
                  <a:pt x="635284" y="217185"/>
                  <a:pt x="599309" y="266700"/>
                  <a:pt x="599309" y="266700"/>
                </a:cubicBezTo>
                <a:cubicBezTo>
                  <a:pt x="598502" y="269928"/>
                  <a:pt x="576535" y="373409"/>
                  <a:pt x="561209" y="368300"/>
                </a:cubicBezTo>
                <a:cubicBezTo>
                  <a:pt x="532249" y="358647"/>
                  <a:pt x="527342" y="317500"/>
                  <a:pt x="510409" y="292100"/>
                </a:cubicBezTo>
                <a:cubicBezTo>
                  <a:pt x="501942" y="279400"/>
                  <a:pt x="485009" y="275167"/>
                  <a:pt x="472309" y="266700"/>
                </a:cubicBezTo>
                <a:cubicBezTo>
                  <a:pt x="459609" y="270933"/>
                  <a:pt x="444662" y="271037"/>
                  <a:pt x="434209" y="279400"/>
                </a:cubicBezTo>
                <a:cubicBezTo>
                  <a:pt x="422290" y="288935"/>
                  <a:pt x="419602" y="306707"/>
                  <a:pt x="408809" y="317500"/>
                </a:cubicBezTo>
                <a:cubicBezTo>
                  <a:pt x="398016" y="328293"/>
                  <a:pt x="383409" y="334433"/>
                  <a:pt x="370709" y="342900"/>
                </a:cubicBezTo>
                <a:cubicBezTo>
                  <a:pt x="366476" y="355600"/>
                  <a:pt x="367475" y="371534"/>
                  <a:pt x="358009" y="381000"/>
                </a:cubicBezTo>
                <a:cubicBezTo>
                  <a:pt x="336423" y="402586"/>
                  <a:pt x="281809" y="431800"/>
                  <a:pt x="281809" y="431800"/>
                </a:cubicBezTo>
                <a:cubicBezTo>
                  <a:pt x="258384" y="502075"/>
                  <a:pt x="260871" y="457200"/>
                  <a:pt x="345309" y="457200"/>
                </a:cubicBezTo>
                <a:cubicBezTo>
                  <a:pt x="358696" y="457200"/>
                  <a:pt x="370709" y="465667"/>
                  <a:pt x="383409" y="469900"/>
                </a:cubicBezTo>
                <a:cubicBezTo>
                  <a:pt x="370709" y="474133"/>
                  <a:pt x="357614" y="477327"/>
                  <a:pt x="345309" y="482600"/>
                </a:cubicBezTo>
                <a:cubicBezTo>
                  <a:pt x="235455" y="529680"/>
                  <a:pt x="345760" y="490916"/>
                  <a:pt x="256409" y="520700"/>
                </a:cubicBezTo>
                <a:cubicBezTo>
                  <a:pt x="243709" y="529167"/>
                  <a:pt x="231961" y="539274"/>
                  <a:pt x="218309" y="546100"/>
                </a:cubicBezTo>
                <a:cubicBezTo>
                  <a:pt x="206335" y="552087"/>
                  <a:pt x="191348" y="551374"/>
                  <a:pt x="180209" y="558800"/>
                </a:cubicBezTo>
                <a:cubicBezTo>
                  <a:pt x="165265" y="568763"/>
                  <a:pt x="156724" y="586461"/>
                  <a:pt x="142109" y="596900"/>
                </a:cubicBezTo>
                <a:cubicBezTo>
                  <a:pt x="126703" y="607904"/>
                  <a:pt x="107859" y="613106"/>
                  <a:pt x="91309" y="622300"/>
                </a:cubicBezTo>
                <a:cubicBezTo>
                  <a:pt x="69731" y="634288"/>
                  <a:pt x="48976" y="647700"/>
                  <a:pt x="27809" y="660400"/>
                </a:cubicBezTo>
                <a:cubicBezTo>
                  <a:pt x="19342" y="673100"/>
                  <a:pt x="7236" y="712980"/>
                  <a:pt x="2409" y="698500"/>
                </a:cubicBezTo>
                <a:cubicBezTo>
                  <a:pt x="-5734" y="674071"/>
                  <a:pt x="8864" y="647282"/>
                  <a:pt x="15109" y="622300"/>
                </a:cubicBezTo>
                <a:lnTo>
                  <a:pt x="53209" y="508000"/>
                </a:lnTo>
                <a:cubicBezTo>
                  <a:pt x="57442" y="495300"/>
                  <a:pt x="62662" y="482887"/>
                  <a:pt x="65909" y="469900"/>
                </a:cubicBezTo>
                <a:cubicBezTo>
                  <a:pt x="70142" y="452967"/>
                  <a:pt x="73814" y="435883"/>
                  <a:pt x="78609" y="419100"/>
                </a:cubicBezTo>
                <a:cubicBezTo>
                  <a:pt x="82287" y="406228"/>
                  <a:pt x="88062" y="393987"/>
                  <a:pt x="91309" y="381000"/>
                </a:cubicBezTo>
                <a:cubicBezTo>
                  <a:pt x="96544" y="360059"/>
                  <a:pt x="99776" y="338667"/>
                  <a:pt x="104009" y="317500"/>
                </a:cubicBezTo>
                <a:cubicBezTo>
                  <a:pt x="126080" y="383713"/>
                  <a:pt x="116709" y="342213"/>
                  <a:pt x="116709" y="4445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6444207" y="2856103"/>
            <a:ext cx="245435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3399"/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Prendre en compte les effets d’attraction externe</a:t>
            </a:r>
            <a:endParaRPr lang="fr-FR" sz="1400" b="1" dirty="0">
              <a:solidFill>
                <a:srgbClr val="003399"/>
              </a:solidFill>
              <a:latin typeface="Cambria" panose="02040503050406030204" pitchFamily="18" charset="0"/>
              <a:cs typeface="Aharoni" panose="02010803020104030203" pitchFamily="2" charset="-79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6012160" y="3789040"/>
            <a:ext cx="288718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/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Redistribuer la croissance démographique :</a:t>
            </a:r>
            <a:endParaRPr lang="fr-FR" sz="1400" b="1" dirty="0">
              <a:solidFill>
                <a:schemeClr val="tx1"/>
              </a:solidFill>
              <a:latin typeface="Cambria" panose="02040503050406030204" pitchFamily="18" charset="0"/>
              <a:cs typeface="Aharoni" panose="02010803020104030203" pitchFamily="2" charset="-79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084168" y="4398409"/>
            <a:ext cx="2533028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TCAM freiné au regard de celui observé sur la période 1999-2010</a:t>
            </a:r>
            <a:endParaRPr lang="fr-FR" sz="11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6084168" y="4942329"/>
            <a:ext cx="2533028" cy="430887"/>
          </a:xfrm>
          <a:prstGeom prst="rect">
            <a:avLst/>
          </a:prstGeom>
          <a:solidFill>
            <a:srgbClr val="FFCC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FF0000"/>
                </a:solidFill>
                <a:latin typeface="Cambria" panose="02040503050406030204" pitchFamily="18" charset="0"/>
              </a:defRPr>
            </a:lvl1pPr>
          </a:lstStyle>
          <a:p>
            <a:pPr algn="l"/>
            <a:r>
              <a:rPr lang="fr-FR" sz="1100" dirty="0"/>
              <a:t>TCAM augmenté au regard de celui observé sur la période 1999-2010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6084168" y="5517232"/>
            <a:ext cx="2533028" cy="430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FF0000"/>
                </a:solidFill>
                <a:latin typeface="Cambria" panose="02040503050406030204" pitchFamily="18" charset="0"/>
              </a:defRPr>
            </a:lvl1pPr>
          </a:lstStyle>
          <a:p>
            <a:pPr algn="l"/>
            <a:r>
              <a:rPr lang="fr-FR" sz="1100" dirty="0"/>
              <a:t>TCAM </a:t>
            </a:r>
            <a:r>
              <a:rPr lang="fr-FR" sz="1100" dirty="0" smtClean="0"/>
              <a:t>maintenu au </a:t>
            </a:r>
            <a:r>
              <a:rPr lang="fr-FR" sz="1100" dirty="0"/>
              <a:t>regard de celui observé sur la période 1999-2010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6084168" y="6093296"/>
            <a:ext cx="2533028" cy="430887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FF0000"/>
                </a:solidFill>
                <a:latin typeface="Cambria" panose="02040503050406030204" pitchFamily="18" charset="0"/>
              </a:defRPr>
            </a:lvl1pPr>
          </a:lstStyle>
          <a:p>
            <a:pPr algn="l"/>
            <a:r>
              <a:rPr lang="fr-FR" sz="1100" dirty="0" smtClean="0"/>
              <a:t>Nombre indicatif d’habitants supplémentaires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42775718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Adapter la production des logements </a:t>
            </a:r>
            <a:r>
              <a:rPr lang="fr-FR" dirty="0"/>
              <a:t>à la croissance </a:t>
            </a:r>
            <a:r>
              <a:rPr lang="fr-FR" dirty="0" smtClean="0"/>
              <a:t>démographique à l’horizon 2035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Produire 13300 résidences principales (RP) supplémentaires entre 2017 et 2035 à </a:t>
            </a:r>
            <a:r>
              <a:rPr lang="fr-FR" dirty="0"/>
              <a:t>l’échelle du territoire du SCoT </a:t>
            </a:r>
            <a:endParaRPr lang="fr-FR" dirty="0" smtClean="0"/>
          </a:p>
          <a:p>
            <a:pPr lvl="1"/>
            <a:r>
              <a:rPr lang="fr-FR" dirty="0" smtClean="0"/>
              <a:t>Intégrer dans le calcul de la production de logements :</a:t>
            </a:r>
          </a:p>
          <a:p>
            <a:pPr lvl="2"/>
            <a:r>
              <a:rPr lang="fr-FR" dirty="0"/>
              <a:t>L</a:t>
            </a:r>
            <a:r>
              <a:rPr lang="fr-FR" dirty="0" smtClean="0"/>
              <a:t>e potentiel de réinvestissement du parc vacant</a:t>
            </a:r>
          </a:p>
          <a:p>
            <a:pPr lvl="2"/>
            <a:r>
              <a:rPr lang="fr-FR" dirty="0" smtClean="0"/>
              <a:t>Le potentiel de densification du tissu urbain existant</a:t>
            </a:r>
          </a:p>
          <a:p>
            <a:pPr lvl="1"/>
            <a:r>
              <a:rPr lang="fr-FR" dirty="0" smtClean="0"/>
              <a:t>Conforter </a:t>
            </a:r>
            <a:r>
              <a:rPr lang="fr-FR" dirty="0"/>
              <a:t>le </a:t>
            </a:r>
            <a:r>
              <a:rPr lang="fr-FR" dirty="0" smtClean="0"/>
              <a:t>rythme annuel moyen de production de logements </a:t>
            </a:r>
            <a:r>
              <a:rPr lang="fr-FR" dirty="0"/>
              <a:t>à hauteur de + </a:t>
            </a:r>
            <a:r>
              <a:rPr lang="fr-FR" dirty="0" smtClean="0"/>
              <a:t>650 à 700 log </a:t>
            </a:r>
            <a:r>
              <a:rPr lang="fr-FR" dirty="0"/>
              <a:t>/ an</a:t>
            </a:r>
          </a:p>
          <a:p>
            <a:pPr lvl="1"/>
            <a:r>
              <a:rPr lang="fr-FR" dirty="0" smtClean="0"/>
              <a:t>Accueillir la moitié de cette production supplémentaire à l’horizon 2026 (environ 6000 unités)</a:t>
            </a:r>
          </a:p>
          <a:p>
            <a:r>
              <a:rPr lang="fr-FR" dirty="0" smtClean="0"/>
              <a:t>Diversifier la production de logements pour répondre aux besoins des populations</a:t>
            </a:r>
            <a:endParaRPr lang="fr-FR" dirty="0"/>
          </a:p>
          <a:p>
            <a:pPr lvl="1"/>
            <a:r>
              <a:rPr lang="fr-FR" dirty="0" smtClean="0"/>
              <a:t>Evaluer et programmer la production de T2/T3 sur les polarités équipées (Mimizan, Biscarrosse, Parentis-en-Born, Ychoux et Sanguinet)</a:t>
            </a:r>
          </a:p>
          <a:p>
            <a:pPr lvl="1"/>
            <a:r>
              <a:rPr lang="fr-FR" dirty="0" smtClean="0"/>
              <a:t>Renforcer l’offre en locatif sur les communes périurbaines (</a:t>
            </a:r>
            <a:r>
              <a:rPr lang="fr-FR" dirty="0" err="1" smtClean="0"/>
              <a:t>Gastes</a:t>
            </a:r>
            <a:r>
              <a:rPr lang="fr-FR" dirty="0" smtClean="0"/>
              <a:t>, Sainte-Eulalie-en-Born, </a:t>
            </a:r>
            <a:r>
              <a:rPr lang="fr-FR" dirty="0" err="1" smtClean="0"/>
              <a:t>Pontenx</a:t>
            </a:r>
            <a:r>
              <a:rPr lang="fr-FR" dirty="0" smtClean="0"/>
              <a:t>-les-Forges et Aureilhan)</a:t>
            </a:r>
            <a:endParaRPr lang="fr-FR" dirty="0"/>
          </a:p>
          <a:p>
            <a:r>
              <a:rPr lang="fr-FR" dirty="0"/>
              <a:t>Revoir en conséquence : la </a:t>
            </a:r>
            <a:r>
              <a:rPr lang="fr-FR" dirty="0" smtClean="0"/>
              <a:t>politique </a:t>
            </a:r>
            <a:r>
              <a:rPr lang="fr-FR" dirty="0"/>
              <a:t>d’équipements, la politique de </a:t>
            </a:r>
            <a:r>
              <a:rPr lang="fr-FR" dirty="0" smtClean="0"/>
              <a:t>déplacements </a:t>
            </a:r>
            <a:r>
              <a:rPr lang="fr-FR" dirty="0"/>
              <a:t>et la politique foncière</a:t>
            </a:r>
            <a:br>
              <a:rPr lang="fr-FR" dirty="0"/>
            </a:br>
            <a:r>
              <a:rPr lang="fr-FR" b="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Fiches-orientations </a:t>
            </a:r>
            <a:r>
              <a:rPr lang="fr-FR" b="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spécifiques</a:t>
            </a:r>
          </a:p>
          <a:p>
            <a:r>
              <a:rPr lang="fr-FR" dirty="0" smtClean="0"/>
              <a:t>Encadrer le développement résidentiel des communes littorales (Loi Littoral)</a:t>
            </a:r>
            <a:r>
              <a:rPr lang="fr-FR" dirty="0"/>
              <a:t/>
            </a:r>
            <a:br>
              <a:rPr lang="fr-FR" dirty="0"/>
            </a:br>
            <a:r>
              <a:rPr lang="fr-FR" b="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Fiches-orientations </a:t>
            </a:r>
            <a:r>
              <a:rPr lang="fr-FR" b="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spécifiques</a:t>
            </a:r>
          </a:p>
          <a:p>
            <a:r>
              <a:rPr lang="fr-FR" dirty="0">
                <a:sym typeface="Wingdings" panose="05000000000000000000" pitchFamily="2" charset="2"/>
              </a:rPr>
              <a:t>Définir les zones de développement </a:t>
            </a:r>
            <a:r>
              <a:rPr lang="fr-FR" dirty="0" smtClean="0">
                <a:sym typeface="Wingdings" panose="05000000000000000000" pitchFamily="2" charset="2"/>
              </a:rPr>
              <a:t>urbain à </a:t>
            </a:r>
            <a:r>
              <a:rPr lang="fr-FR" dirty="0">
                <a:sym typeface="Wingdings" panose="05000000000000000000" pitchFamily="2" charset="2"/>
              </a:rPr>
              <a:t>partir de la Trame Verte et </a:t>
            </a:r>
            <a:r>
              <a:rPr lang="fr-FR" dirty="0" smtClean="0">
                <a:sym typeface="Wingdings" panose="05000000000000000000" pitchFamily="2" charset="2"/>
              </a:rPr>
              <a:t>Bleue</a:t>
            </a:r>
            <a:br>
              <a:rPr lang="fr-FR" dirty="0" smtClean="0">
                <a:sym typeface="Wingdings" panose="05000000000000000000" pitchFamily="2" charset="2"/>
              </a:rPr>
            </a:br>
            <a:r>
              <a:rPr lang="fr-FR" b="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Fiches-orientations </a:t>
            </a:r>
            <a:r>
              <a:rPr lang="fr-FR" b="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spécifiques</a:t>
            </a:r>
            <a:endParaRPr lang="fr-FR" dirty="0">
              <a:sym typeface="Wingdings" panose="05000000000000000000" pitchFamily="2" charset="2"/>
            </a:endParaRPr>
          </a:p>
          <a:p>
            <a:endParaRPr lang="fr-FR" b="0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endParaRPr lang="fr-FR" b="0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b="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Voir carte associée (page suivante), qui </a:t>
            </a:r>
            <a:r>
              <a:rPr lang="fr-FR" b="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territorialise les </a:t>
            </a:r>
            <a:r>
              <a:rPr lang="fr-FR" b="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intentions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8604448" y="116632"/>
            <a:ext cx="539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fr-FR" sz="2000" dirty="0" smtClean="0">
                <a:solidFill>
                  <a:schemeClr val="bg1"/>
                </a:solidFill>
                <a:latin typeface="Forte"/>
                <a:ea typeface="Cambria"/>
                <a:cs typeface="Times New Roman"/>
              </a:rPr>
              <a:t>2</a:t>
            </a:r>
            <a:endParaRPr lang="fr-FR" sz="1050" dirty="0">
              <a:solidFill>
                <a:schemeClr val="bg1"/>
              </a:solidFill>
              <a:latin typeface="Cambria"/>
              <a:ea typeface="Cambri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51592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pective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2603</Words>
  <Application>Microsoft Office PowerPoint</Application>
  <PresentationFormat>Affichage à l'écran (4:3)</PresentationFormat>
  <Paragraphs>411</Paragraphs>
  <Slides>34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Perspective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Structurer le territoire pour accueillir 19000 habitants supplémentaires à l’horizon 2035</vt:lpstr>
      <vt:lpstr>Présentation PowerPoint</vt:lpstr>
      <vt:lpstr>Adapter la production des logements à la croissance démographique à l’horizon 2035</vt:lpstr>
      <vt:lpstr>Présentation PowerPoint</vt:lpstr>
      <vt:lpstr>S’engager dans une stratégie économique volontariste pour créer 7000 emplois supplémentaires d’ici 2035 </vt:lpstr>
      <vt:lpstr>Présentation PowerPoint</vt:lpstr>
      <vt:lpstr>Présentation PowerPoint</vt:lpstr>
      <vt:lpstr>Structurer le territoire pour accueillir 12000 habitants supplémentaires à l’horizon 2035</vt:lpstr>
      <vt:lpstr>Présentation PowerPoint</vt:lpstr>
      <vt:lpstr>Adapter la production des logements à la croissance démographique à l’horizon 2035</vt:lpstr>
      <vt:lpstr>Présentation PowerPoint</vt:lpstr>
      <vt:lpstr>S’engager dans une stratégie économique volontariste pour créer 4500 emplois supplémentaires d’ici 2035 </vt:lpstr>
      <vt:lpstr>Présentation PowerPoint</vt:lpstr>
      <vt:lpstr>Orienter le développement touristique vers la spécialisation et la complémentarité</vt:lpstr>
      <vt:lpstr>Soutenir l’économie agricole et sylvicole</vt:lpstr>
      <vt:lpstr>Utiliser le foncier de manière plus économe d’ici 2035</vt:lpstr>
      <vt:lpstr>Agir sur les formes urbaines et promouvoir un idéal : vers un « mode d’habiter plus qualitatif »</vt:lpstr>
      <vt:lpstr>Développer des mobilités plus respectueuses de l’environnement et rendant le territoire plus attractif</vt:lpstr>
      <vt:lpstr>Renforcer l’offre en équipements et rendre les équipements mutualisés accessibles à tous</vt:lpstr>
      <vt:lpstr>Présentation PowerPoint</vt:lpstr>
      <vt:lpstr>Traduire les dispositions de la Loi Littoral</vt:lpstr>
      <vt:lpstr>Préserver et valoriser le réseau de Trames Vertes du Born en fonction du niveau de sensibilité</vt:lpstr>
      <vt:lpstr>Présentation PowerPoint</vt:lpstr>
      <vt:lpstr>Préserver et valoriser le réseau de Trames Bleues du Born en fonction du niveau de sensibilité</vt:lpstr>
      <vt:lpstr>Présentation PowerPoint</vt:lpstr>
      <vt:lpstr>Valoriser le capital-nature en fonction de la capacité des milieux naturels à résister aux pressions</vt:lpstr>
      <vt:lpstr>Gérer au mieux la ressource en eau du territoire du SCoT (prélèvements, rejets)</vt:lpstr>
      <vt:lpstr>Accompagner le Born dans la transition énergétique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Élaboration du SCoT du Born  Commissions problématisées du PADD  &gt;&gt;&gt; Problématique : Valorisation des continuités écologiques et gestion des ressources naturelles</dc:title>
  <dc:creator>Utilisateur</dc:creator>
  <cp:lastModifiedBy>Fabien</cp:lastModifiedBy>
  <cp:revision>52</cp:revision>
  <cp:lastPrinted>2014-09-09T09:50:45Z</cp:lastPrinted>
  <dcterms:created xsi:type="dcterms:W3CDTF">2014-10-15T07:42:38Z</dcterms:created>
  <dcterms:modified xsi:type="dcterms:W3CDTF">2014-12-02T21:44:46Z</dcterms:modified>
</cp:coreProperties>
</file>