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456" r:id="rId2"/>
    <p:sldId id="583" r:id="rId3"/>
    <p:sldId id="584" r:id="rId4"/>
    <p:sldId id="585" r:id="rId5"/>
    <p:sldId id="601" r:id="rId6"/>
    <p:sldId id="603" r:id="rId7"/>
    <p:sldId id="602" r:id="rId8"/>
    <p:sldId id="604" r:id="rId9"/>
    <p:sldId id="564" r:id="rId10"/>
    <p:sldId id="610" r:id="rId11"/>
    <p:sldId id="618" r:id="rId12"/>
    <p:sldId id="609" r:id="rId13"/>
    <p:sldId id="616" r:id="rId14"/>
    <p:sldId id="619" r:id="rId15"/>
    <p:sldId id="621" r:id="rId16"/>
    <p:sldId id="620" r:id="rId17"/>
    <p:sldId id="613" r:id="rId18"/>
    <p:sldId id="617" r:id="rId19"/>
    <p:sldId id="623" r:id="rId20"/>
    <p:sldId id="606" r:id="rId21"/>
    <p:sldId id="607" r:id="rId22"/>
    <p:sldId id="608" r:id="rId23"/>
    <p:sldId id="611" r:id="rId24"/>
    <p:sldId id="615" r:id="rId25"/>
    <p:sldId id="614" r:id="rId26"/>
    <p:sldId id="622" r:id="rId27"/>
    <p:sldId id="605" r:id="rId28"/>
  </p:sldIdLst>
  <p:sldSz cx="9144000" cy="6858000" type="screen4x3"/>
  <p:notesSz cx="6797675" cy="9926638"/>
  <p:defaultTextStyle>
    <a:defPPr>
      <a:defRPr lang="fr-FR"/>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3399"/>
    <a:srgbClr val="FFFFFF"/>
    <a:srgbClr val="FFFF66"/>
    <a:srgbClr val="FFCCCC"/>
    <a:srgbClr val="FFCC00"/>
    <a:srgbClr val="00CC66"/>
    <a:srgbClr val="66FF6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20" autoAdjust="0"/>
    <p:restoredTop sz="94258" autoAdjust="0"/>
  </p:normalViewPr>
  <p:slideViewPr>
    <p:cSldViewPr>
      <p:cViewPr>
        <p:scale>
          <a:sx n="100" d="100"/>
          <a:sy n="100" d="100"/>
        </p:scale>
        <p:origin x="-2202" y="-22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74" d="100"/>
        <a:sy n="74" d="100"/>
      </p:scale>
      <p:origin x="0" y="4080"/>
    </p:cViewPr>
  </p:sorterViewPr>
  <p:notesViewPr>
    <p:cSldViewPr>
      <p:cViewPr varScale="1">
        <p:scale>
          <a:sx n="73" d="100"/>
          <a:sy n="73" d="100"/>
        </p:scale>
        <p:origin x="-2196"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1"/>
            <a:ext cx="2945862" cy="49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a:defRPr sz="1200"/>
            </a:lvl1pPr>
          </a:lstStyle>
          <a:p>
            <a:pPr>
              <a:defRPr/>
            </a:pPr>
            <a:endParaRPr lang="fr-FR"/>
          </a:p>
        </p:txBody>
      </p:sp>
      <p:sp>
        <p:nvSpPr>
          <p:cNvPr id="48131" name="Rectangle 3"/>
          <p:cNvSpPr>
            <a:spLocks noGrp="1" noChangeArrowheads="1"/>
          </p:cNvSpPr>
          <p:nvPr>
            <p:ph type="dt" sz="quarter" idx="1"/>
          </p:nvPr>
        </p:nvSpPr>
        <p:spPr bwMode="auto">
          <a:xfrm>
            <a:off x="3850294" y="1"/>
            <a:ext cx="2945862" cy="49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algn="r">
              <a:defRPr sz="1200"/>
            </a:lvl1pPr>
          </a:lstStyle>
          <a:p>
            <a:pPr>
              <a:defRPr/>
            </a:pPr>
            <a:endParaRPr lang="fr-FR"/>
          </a:p>
        </p:txBody>
      </p:sp>
      <p:sp>
        <p:nvSpPr>
          <p:cNvPr id="48132" name="Rectangle 4"/>
          <p:cNvSpPr>
            <a:spLocks noGrp="1" noChangeArrowheads="1"/>
          </p:cNvSpPr>
          <p:nvPr>
            <p:ph type="ftr" sz="quarter" idx="2"/>
          </p:nvPr>
        </p:nvSpPr>
        <p:spPr bwMode="auto">
          <a:xfrm>
            <a:off x="0" y="9427844"/>
            <a:ext cx="2945862" cy="49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b" anchorCtr="0" compatLnSpc="1">
            <a:prstTxWarp prst="textNoShape">
              <a:avLst/>
            </a:prstTxWarp>
          </a:bodyPr>
          <a:lstStyle>
            <a:lvl1pPr>
              <a:defRPr sz="1200"/>
            </a:lvl1pPr>
          </a:lstStyle>
          <a:p>
            <a:pPr>
              <a:defRPr/>
            </a:pPr>
            <a:endParaRPr lang="fr-FR"/>
          </a:p>
        </p:txBody>
      </p:sp>
      <p:sp>
        <p:nvSpPr>
          <p:cNvPr id="48133" name="Rectangle 5"/>
          <p:cNvSpPr>
            <a:spLocks noGrp="1" noChangeArrowheads="1"/>
          </p:cNvSpPr>
          <p:nvPr>
            <p:ph type="sldNum" sz="quarter" idx="3"/>
          </p:nvPr>
        </p:nvSpPr>
        <p:spPr bwMode="auto">
          <a:xfrm>
            <a:off x="3850294" y="9427844"/>
            <a:ext cx="2945862" cy="49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b" anchorCtr="0" compatLnSpc="1">
            <a:prstTxWarp prst="textNoShape">
              <a:avLst/>
            </a:prstTxWarp>
          </a:bodyPr>
          <a:lstStyle>
            <a:lvl1pPr algn="r">
              <a:defRPr sz="1200"/>
            </a:lvl1pPr>
          </a:lstStyle>
          <a:p>
            <a:pPr>
              <a:defRPr/>
            </a:pPr>
            <a:fld id="{18D063A7-7B08-4A69-BD42-830FD5BF5FCC}" type="slidenum">
              <a:rPr lang="fr-FR"/>
              <a:pPr>
                <a:defRPr/>
              </a:pPr>
              <a:t>‹N°›</a:t>
            </a:fld>
            <a:endParaRPr lang="fr-FR"/>
          </a:p>
        </p:txBody>
      </p:sp>
    </p:spTree>
    <p:extLst>
      <p:ext uri="{BB962C8B-B14F-4D97-AF65-F5344CB8AC3E}">
        <p14:creationId xmlns:p14="http://schemas.microsoft.com/office/powerpoint/2010/main" val="3461797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1"/>
            <a:ext cx="2945862" cy="49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a:defRPr sz="1200"/>
            </a:lvl1pPr>
          </a:lstStyle>
          <a:p>
            <a:pPr>
              <a:defRPr/>
            </a:pPr>
            <a:endParaRPr lang="fr-FR"/>
          </a:p>
        </p:txBody>
      </p:sp>
      <p:sp>
        <p:nvSpPr>
          <p:cNvPr id="51203" name="Rectangle 3"/>
          <p:cNvSpPr>
            <a:spLocks noGrp="1" noChangeArrowheads="1"/>
          </p:cNvSpPr>
          <p:nvPr>
            <p:ph type="dt" idx="1"/>
          </p:nvPr>
        </p:nvSpPr>
        <p:spPr bwMode="auto">
          <a:xfrm>
            <a:off x="3850294" y="1"/>
            <a:ext cx="2945862" cy="49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algn="r">
              <a:defRPr sz="1200"/>
            </a:lvl1pPr>
          </a:lstStyle>
          <a:p>
            <a:pPr>
              <a:defRPr/>
            </a:pPr>
            <a:endParaRPr lang="fr-FR"/>
          </a:p>
        </p:txBody>
      </p:sp>
      <p:sp>
        <p:nvSpPr>
          <p:cNvPr id="22532" name="Rectangle 4"/>
          <p:cNvSpPr>
            <a:spLocks noGrp="1" noRot="1" noChangeAspect="1" noChangeArrowheads="1" noTextEdit="1"/>
          </p:cNvSpPr>
          <p:nvPr>
            <p:ph type="sldImg" idx="2"/>
          </p:nvPr>
        </p:nvSpPr>
        <p:spPr bwMode="auto">
          <a:xfrm>
            <a:off x="917575" y="746125"/>
            <a:ext cx="4960938"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9465" y="4713922"/>
            <a:ext cx="5438748" cy="446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06" name="Rectangle 6"/>
          <p:cNvSpPr>
            <a:spLocks noGrp="1" noChangeArrowheads="1"/>
          </p:cNvSpPr>
          <p:nvPr>
            <p:ph type="ftr" sz="quarter" idx="4"/>
          </p:nvPr>
        </p:nvSpPr>
        <p:spPr bwMode="auto">
          <a:xfrm>
            <a:off x="0" y="9427844"/>
            <a:ext cx="2945862" cy="49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b" anchorCtr="0" compatLnSpc="1">
            <a:prstTxWarp prst="textNoShape">
              <a:avLst/>
            </a:prstTxWarp>
          </a:bodyPr>
          <a:lstStyle>
            <a:lvl1pPr>
              <a:defRPr sz="1200"/>
            </a:lvl1pPr>
          </a:lstStyle>
          <a:p>
            <a:pPr>
              <a:defRPr/>
            </a:pPr>
            <a:endParaRPr lang="fr-FR"/>
          </a:p>
        </p:txBody>
      </p:sp>
      <p:sp>
        <p:nvSpPr>
          <p:cNvPr id="51207" name="Rectangle 7"/>
          <p:cNvSpPr>
            <a:spLocks noGrp="1" noChangeArrowheads="1"/>
          </p:cNvSpPr>
          <p:nvPr>
            <p:ph type="sldNum" sz="quarter" idx="5"/>
          </p:nvPr>
        </p:nvSpPr>
        <p:spPr bwMode="auto">
          <a:xfrm>
            <a:off x="3850294" y="9427844"/>
            <a:ext cx="2945862" cy="49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b" anchorCtr="0" compatLnSpc="1">
            <a:prstTxWarp prst="textNoShape">
              <a:avLst/>
            </a:prstTxWarp>
          </a:bodyPr>
          <a:lstStyle>
            <a:lvl1pPr algn="r">
              <a:defRPr sz="1200"/>
            </a:lvl1pPr>
          </a:lstStyle>
          <a:p>
            <a:pPr>
              <a:defRPr/>
            </a:pPr>
            <a:fld id="{0AC6624C-392F-4082-B0CE-8FB7F77EFDC4}" type="slidenum">
              <a:rPr lang="fr-FR"/>
              <a:pPr>
                <a:defRPr/>
              </a:pPr>
              <a:t>‹N°›</a:t>
            </a:fld>
            <a:endParaRPr lang="fr-FR"/>
          </a:p>
        </p:txBody>
      </p:sp>
    </p:spTree>
    <p:extLst>
      <p:ext uri="{BB962C8B-B14F-4D97-AF65-F5344CB8AC3E}">
        <p14:creationId xmlns:p14="http://schemas.microsoft.com/office/powerpoint/2010/main" val="10553507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defRPr>
            </a:lvl1pPr>
            <a:lvl2pPr marL="716798" indent="-275692" eaLnBrk="0" hangingPunct="0">
              <a:defRPr sz="2300">
                <a:solidFill>
                  <a:schemeClr val="tx1"/>
                </a:solidFill>
                <a:latin typeface="Times New Roman" charset="0"/>
              </a:defRPr>
            </a:lvl2pPr>
            <a:lvl3pPr marL="1102766" indent="-220553" eaLnBrk="0" hangingPunct="0">
              <a:defRPr sz="2300">
                <a:solidFill>
                  <a:schemeClr val="tx1"/>
                </a:solidFill>
                <a:latin typeface="Times New Roman" charset="0"/>
              </a:defRPr>
            </a:lvl3pPr>
            <a:lvl4pPr marL="1543873" indent="-220553" eaLnBrk="0" hangingPunct="0">
              <a:defRPr sz="2300">
                <a:solidFill>
                  <a:schemeClr val="tx1"/>
                </a:solidFill>
                <a:latin typeface="Times New Roman" charset="0"/>
              </a:defRPr>
            </a:lvl4pPr>
            <a:lvl5pPr marL="1984980" indent="-220553" eaLnBrk="0" hangingPunct="0">
              <a:defRPr sz="2300">
                <a:solidFill>
                  <a:schemeClr val="tx1"/>
                </a:solidFill>
                <a:latin typeface="Times New Roman" charset="0"/>
              </a:defRPr>
            </a:lvl5pPr>
            <a:lvl6pPr marL="2426086" indent="-220553" eaLnBrk="0" fontAlgn="base" hangingPunct="0">
              <a:spcBef>
                <a:spcPct val="0"/>
              </a:spcBef>
              <a:spcAft>
                <a:spcPct val="0"/>
              </a:spcAft>
              <a:defRPr sz="2300">
                <a:solidFill>
                  <a:schemeClr val="tx1"/>
                </a:solidFill>
                <a:latin typeface="Times New Roman" charset="0"/>
              </a:defRPr>
            </a:lvl6pPr>
            <a:lvl7pPr marL="2867193" indent="-220553" eaLnBrk="0" fontAlgn="base" hangingPunct="0">
              <a:spcBef>
                <a:spcPct val="0"/>
              </a:spcBef>
              <a:spcAft>
                <a:spcPct val="0"/>
              </a:spcAft>
              <a:defRPr sz="2300">
                <a:solidFill>
                  <a:schemeClr val="tx1"/>
                </a:solidFill>
                <a:latin typeface="Times New Roman" charset="0"/>
              </a:defRPr>
            </a:lvl7pPr>
            <a:lvl8pPr marL="3308299" indent="-220553" eaLnBrk="0" fontAlgn="base" hangingPunct="0">
              <a:spcBef>
                <a:spcPct val="0"/>
              </a:spcBef>
              <a:spcAft>
                <a:spcPct val="0"/>
              </a:spcAft>
              <a:defRPr sz="2300">
                <a:solidFill>
                  <a:schemeClr val="tx1"/>
                </a:solidFill>
                <a:latin typeface="Times New Roman" charset="0"/>
              </a:defRPr>
            </a:lvl8pPr>
            <a:lvl9pPr marL="3749406" indent="-220553" eaLnBrk="0" fontAlgn="base" hangingPunct="0">
              <a:spcBef>
                <a:spcPct val="0"/>
              </a:spcBef>
              <a:spcAft>
                <a:spcPct val="0"/>
              </a:spcAft>
              <a:defRPr sz="2300">
                <a:solidFill>
                  <a:schemeClr val="tx1"/>
                </a:solidFill>
                <a:latin typeface="Times New Roman" charset="0"/>
              </a:defRPr>
            </a:lvl9pPr>
          </a:lstStyle>
          <a:p>
            <a:pPr eaLnBrk="1" hangingPunct="1"/>
            <a:fld id="{1E69FE56-13F4-4307-BD63-BA2194E03A45}" type="slidenum">
              <a:rPr lang="fr-FR" sz="1200"/>
              <a:pPr eaLnBrk="1" hangingPunct="1"/>
              <a:t>1</a:t>
            </a:fld>
            <a:endParaRPr lang="fr-FR" sz="1200"/>
          </a:p>
        </p:txBody>
      </p:sp>
      <p:sp>
        <p:nvSpPr>
          <p:cNvPr id="23555" name="Rectangle 2"/>
          <p:cNvSpPr>
            <a:spLocks noGrp="1" noRot="1" noChangeAspect="1" noChangeArrowheads="1" noTextEdit="1"/>
          </p:cNvSpPr>
          <p:nvPr>
            <p:ph type="sldImg"/>
          </p:nvPr>
        </p:nvSpPr>
        <p:spPr>
          <a:xfrm>
            <a:off x="919163" y="746125"/>
            <a:ext cx="4960937" cy="3721100"/>
          </a:xfrm>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defRPr>
            </a:lvl1pPr>
            <a:lvl2pPr marL="716798" indent="-275692" eaLnBrk="0" hangingPunct="0">
              <a:defRPr sz="2300">
                <a:solidFill>
                  <a:schemeClr val="tx1"/>
                </a:solidFill>
                <a:latin typeface="Times New Roman" charset="0"/>
              </a:defRPr>
            </a:lvl2pPr>
            <a:lvl3pPr marL="1102766" indent="-220553" eaLnBrk="0" hangingPunct="0">
              <a:defRPr sz="2300">
                <a:solidFill>
                  <a:schemeClr val="tx1"/>
                </a:solidFill>
                <a:latin typeface="Times New Roman" charset="0"/>
              </a:defRPr>
            </a:lvl3pPr>
            <a:lvl4pPr marL="1543873" indent="-220553" eaLnBrk="0" hangingPunct="0">
              <a:defRPr sz="2300">
                <a:solidFill>
                  <a:schemeClr val="tx1"/>
                </a:solidFill>
                <a:latin typeface="Times New Roman" charset="0"/>
              </a:defRPr>
            </a:lvl4pPr>
            <a:lvl5pPr marL="1984980" indent="-220553" eaLnBrk="0" hangingPunct="0">
              <a:defRPr sz="2300">
                <a:solidFill>
                  <a:schemeClr val="tx1"/>
                </a:solidFill>
                <a:latin typeface="Times New Roman" charset="0"/>
              </a:defRPr>
            </a:lvl5pPr>
            <a:lvl6pPr marL="2426086" indent="-220553" eaLnBrk="0" fontAlgn="base" hangingPunct="0">
              <a:spcBef>
                <a:spcPct val="0"/>
              </a:spcBef>
              <a:spcAft>
                <a:spcPct val="0"/>
              </a:spcAft>
              <a:defRPr sz="2300">
                <a:solidFill>
                  <a:schemeClr val="tx1"/>
                </a:solidFill>
                <a:latin typeface="Times New Roman" charset="0"/>
              </a:defRPr>
            </a:lvl6pPr>
            <a:lvl7pPr marL="2867193" indent="-220553" eaLnBrk="0" fontAlgn="base" hangingPunct="0">
              <a:spcBef>
                <a:spcPct val="0"/>
              </a:spcBef>
              <a:spcAft>
                <a:spcPct val="0"/>
              </a:spcAft>
              <a:defRPr sz="2300">
                <a:solidFill>
                  <a:schemeClr val="tx1"/>
                </a:solidFill>
                <a:latin typeface="Times New Roman" charset="0"/>
              </a:defRPr>
            </a:lvl7pPr>
            <a:lvl8pPr marL="3308299" indent="-220553" eaLnBrk="0" fontAlgn="base" hangingPunct="0">
              <a:spcBef>
                <a:spcPct val="0"/>
              </a:spcBef>
              <a:spcAft>
                <a:spcPct val="0"/>
              </a:spcAft>
              <a:defRPr sz="2300">
                <a:solidFill>
                  <a:schemeClr val="tx1"/>
                </a:solidFill>
                <a:latin typeface="Times New Roman" charset="0"/>
              </a:defRPr>
            </a:lvl8pPr>
            <a:lvl9pPr marL="3749406" indent="-220553" eaLnBrk="0" fontAlgn="base" hangingPunct="0">
              <a:spcBef>
                <a:spcPct val="0"/>
              </a:spcBef>
              <a:spcAft>
                <a:spcPct val="0"/>
              </a:spcAft>
              <a:defRPr sz="2300">
                <a:solidFill>
                  <a:schemeClr val="tx1"/>
                </a:solidFill>
                <a:latin typeface="Times New Roman" charset="0"/>
              </a:defRPr>
            </a:lvl9pPr>
          </a:lstStyle>
          <a:p>
            <a:pPr eaLnBrk="1" hangingPunct="1"/>
            <a:fld id="{1E69FE56-13F4-4307-BD63-BA2194E03A45}" type="slidenum">
              <a:rPr lang="fr-FR" sz="1200"/>
              <a:pPr eaLnBrk="1" hangingPunct="1"/>
              <a:t>3</a:t>
            </a:fld>
            <a:endParaRPr lang="fr-FR" sz="1200"/>
          </a:p>
        </p:txBody>
      </p:sp>
      <p:sp>
        <p:nvSpPr>
          <p:cNvPr id="23555" name="Rectangle 2"/>
          <p:cNvSpPr>
            <a:spLocks noGrp="1" noRot="1" noChangeAspect="1" noChangeArrowheads="1" noTextEdit="1"/>
          </p:cNvSpPr>
          <p:nvPr>
            <p:ph type="sldImg"/>
          </p:nvPr>
        </p:nvSpPr>
        <p:spPr>
          <a:xfrm>
            <a:off x="919163" y="746125"/>
            <a:ext cx="4960937" cy="3721100"/>
          </a:xfrm>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defRPr>
            </a:lvl1pPr>
            <a:lvl2pPr marL="716798" indent="-275692" eaLnBrk="0" hangingPunct="0">
              <a:defRPr sz="2300">
                <a:solidFill>
                  <a:schemeClr val="tx1"/>
                </a:solidFill>
                <a:latin typeface="Times New Roman" charset="0"/>
              </a:defRPr>
            </a:lvl2pPr>
            <a:lvl3pPr marL="1102766" indent="-220553" eaLnBrk="0" hangingPunct="0">
              <a:defRPr sz="2300">
                <a:solidFill>
                  <a:schemeClr val="tx1"/>
                </a:solidFill>
                <a:latin typeface="Times New Roman" charset="0"/>
              </a:defRPr>
            </a:lvl3pPr>
            <a:lvl4pPr marL="1543873" indent="-220553" eaLnBrk="0" hangingPunct="0">
              <a:defRPr sz="2300">
                <a:solidFill>
                  <a:schemeClr val="tx1"/>
                </a:solidFill>
                <a:latin typeface="Times New Roman" charset="0"/>
              </a:defRPr>
            </a:lvl4pPr>
            <a:lvl5pPr marL="1984980" indent="-220553" eaLnBrk="0" hangingPunct="0">
              <a:defRPr sz="2300">
                <a:solidFill>
                  <a:schemeClr val="tx1"/>
                </a:solidFill>
                <a:latin typeface="Times New Roman" charset="0"/>
              </a:defRPr>
            </a:lvl5pPr>
            <a:lvl6pPr marL="2426086" indent="-220553" eaLnBrk="0" fontAlgn="base" hangingPunct="0">
              <a:spcBef>
                <a:spcPct val="0"/>
              </a:spcBef>
              <a:spcAft>
                <a:spcPct val="0"/>
              </a:spcAft>
              <a:defRPr sz="2300">
                <a:solidFill>
                  <a:schemeClr val="tx1"/>
                </a:solidFill>
                <a:latin typeface="Times New Roman" charset="0"/>
              </a:defRPr>
            </a:lvl6pPr>
            <a:lvl7pPr marL="2867193" indent="-220553" eaLnBrk="0" fontAlgn="base" hangingPunct="0">
              <a:spcBef>
                <a:spcPct val="0"/>
              </a:spcBef>
              <a:spcAft>
                <a:spcPct val="0"/>
              </a:spcAft>
              <a:defRPr sz="2300">
                <a:solidFill>
                  <a:schemeClr val="tx1"/>
                </a:solidFill>
                <a:latin typeface="Times New Roman" charset="0"/>
              </a:defRPr>
            </a:lvl7pPr>
            <a:lvl8pPr marL="3308299" indent="-220553" eaLnBrk="0" fontAlgn="base" hangingPunct="0">
              <a:spcBef>
                <a:spcPct val="0"/>
              </a:spcBef>
              <a:spcAft>
                <a:spcPct val="0"/>
              </a:spcAft>
              <a:defRPr sz="2300">
                <a:solidFill>
                  <a:schemeClr val="tx1"/>
                </a:solidFill>
                <a:latin typeface="Times New Roman" charset="0"/>
              </a:defRPr>
            </a:lvl8pPr>
            <a:lvl9pPr marL="3749406" indent="-220553" eaLnBrk="0" fontAlgn="base" hangingPunct="0">
              <a:spcBef>
                <a:spcPct val="0"/>
              </a:spcBef>
              <a:spcAft>
                <a:spcPct val="0"/>
              </a:spcAft>
              <a:defRPr sz="2300">
                <a:solidFill>
                  <a:schemeClr val="tx1"/>
                </a:solidFill>
                <a:latin typeface="Times New Roman" charset="0"/>
              </a:defRPr>
            </a:lvl9pPr>
          </a:lstStyle>
          <a:p>
            <a:pPr eaLnBrk="1" hangingPunct="1"/>
            <a:fld id="{1E69FE56-13F4-4307-BD63-BA2194E03A45}" type="slidenum">
              <a:rPr lang="fr-FR" sz="1200"/>
              <a:pPr eaLnBrk="1" hangingPunct="1"/>
              <a:t>8</a:t>
            </a:fld>
            <a:endParaRPr lang="fr-FR" sz="1200"/>
          </a:p>
        </p:txBody>
      </p:sp>
      <p:sp>
        <p:nvSpPr>
          <p:cNvPr id="23555" name="Rectangle 2"/>
          <p:cNvSpPr>
            <a:spLocks noGrp="1" noRot="1" noChangeAspect="1" noChangeArrowheads="1" noTextEdit="1"/>
          </p:cNvSpPr>
          <p:nvPr>
            <p:ph type="sldImg"/>
          </p:nvPr>
        </p:nvSpPr>
        <p:spPr>
          <a:xfrm>
            <a:off x="919163" y="746125"/>
            <a:ext cx="4960937" cy="3721100"/>
          </a:xfrm>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defRPr>
            </a:lvl1pPr>
            <a:lvl2pPr marL="716798" indent="-275692" eaLnBrk="0" hangingPunct="0">
              <a:defRPr sz="2300">
                <a:solidFill>
                  <a:schemeClr val="tx1"/>
                </a:solidFill>
                <a:latin typeface="Times New Roman" charset="0"/>
              </a:defRPr>
            </a:lvl2pPr>
            <a:lvl3pPr marL="1102766" indent="-220553" eaLnBrk="0" hangingPunct="0">
              <a:defRPr sz="2300">
                <a:solidFill>
                  <a:schemeClr val="tx1"/>
                </a:solidFill>
                <a:latin typeface="Times New Roman" charset="0"/>
              </a:defRPr>
            </a:lvl3pPr>
            <a:lvl4pPr marL="1543873" indent="-220553" eaLnBrk="0" hangingPunct="0">
              <a:defRPr sz="2300">
                <a:solidFill>
                  <a:schemeClr val="tx1"/>
                </a:solidFill>
                <a:latin typeface="Times New Roman" charset="0"/>
              </a:defRPr>
            </a:lvl4pPr>
            <a:lvl5pPr marL="1984980" indent="-220553" eaLnBrk="0" hangingPunct="0">
              <a:defRPr sz="2300">
                <a:solidFill>
                  <a:schemeClr val="tx1"/>
                </a:solidFill>
                <a:latin typeface="Times New Roman" charset="0"/>
              </a:defRPr>
            </a:lvl5pPr>
            <a:lvl6pPr marL="2426086" indent="-220553" eaLnBrk="0" fontAlgn="base" hangingPunct="0">
              <a:spcBef>
                <a:spcPct val="0"/>
              </a:spcBef>
              <a:spcAft>
                <a:spcPct val="0"/>
              </a:spcAft>
              <a:defRPr sz="2300">
                <a:solidFill>
                  <a:schemeClr val="tx1"/>
                </a:solidFill>
                <a:latin typeface="Times New Roman" charset="0"/>
              </a:defRPr>
            </a:lvl6pPr>
            <a:lvl7pPr marL="2867193" indent="-220553" eaLnBrk="0" fontAlgn="base" hangingPunct="0">
              <a:spcBef>
                <a:spcPct val="0"/>
              </a:spcBef>
              <a:spcAft>
                <a:spcPct val="0"/>
              </a:spcAft>
              <a:defRPr sz="2300">
                <a:solidFill>
                  <a:schemeClr val="tx1"/>
                </a:solidFill>
                <a:latin typeface="Times New Roman" charset="0"/>
              </a:defRPr>
            </a:lvl7pPr>
            <a:lvl8pPr marL="3308299" indent="-220553" eaLnBrk="0" fontAlgn="base" hangingPunct="0">
              <a:spcBef>
                <a:spcPct val="0"/>
              </a:spcBef>
              <a:spcAft>
                <a:spcPct val="0"/>
              </a:spcAft>
              <a:defRPr sz="2300">
                <a:solidFill>
                  <a:schemeClr val="tx1"/>
                </a:solidFill>
                <a:latin typeface="Times New Roman" charset="0"/>
              </a:defRPr>
            </a:lvl8pPr>
            <a:lvl9pPr marL="3749406" indent="-220553" eaLnBrk="0" fontAlgn="base" hangingPunct="0">
              <a:spcBef>
                <a:spcPct val="0"/>
              </a:spcBef>
              <a:spcAft>
                <a:spcPct val="0"/>
              </a:spcAft>
              <a:defRPr sz="2300">
                <a:solidFill>
                  <a:schemeClr val="tx1"/>
                </a:solidFill>
                <a:latin typeface="Times New Roman" charset="0"/>
              </a:defRPr>
            </a:lvl9pPr>
          </a:lstStyle>
          <a:p>
            <a:pPr eaLnBrk="1" hangingPunct="1"/>
            <a:fld id="{1E69FE56-13F4-4307-BD63-BA2194E03A45}" type="slidenum">
              <a:rPr lang="fr-FR" sz="1200"/>
              <a:pPr eaLnBrk="1" hangingPunct="1"/>
              <a:t>23</a:t>
            </a:fld>
            <a:endParaRPr lang="fr-FR" sz="1200"/>
          </a:p>
        </p:txBody>
      </p:sp>
      <p:sp>
        <p:nvSpPr>
          <p:cNvPr id="23555" name="Rectangle 2"/>
          <p:cNvSpPr>
            <a:spLocks noGrp="1" noRot="1" noChangeAspect="1" noChangeArrowheads="1" noTextEdit="1"/>
          </p:cNvSpPr>
          <p:nvPr>
            <p:ph type="sldImg"/>
          </p:nvPr>
        </p:nvSpPr>
        <p:spPr>
          <a:xfrm>
            <a:off x="919163" y="746125"/>
            <a:ext cx="4960937" cy="3721100"/>
          </a:xfrm>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Times New Roman" charset="0"/>
              </a:defRPr>
            </a:lvl1pPr>
            <a:lvl2pPr marL="716798" indent="-275692" eaLnBrk="0" hangingPunct="0">
              <a:defRPr sz="2300">
                <a:solidFill>
                  <a:schemeClr val="tx1"/>
                </a:solidFill>
                <a:latin typeface="Times New Roman" charset="0"/>
              </a:defRPr>
            </a:lvl2pPr>
            <a:lvl3pPr marL="1102766" indent="-220553" eaLnBrk="0" hangingPunct="0">
              <a:defRPr sz="2300">
                <a:solidFill>
                  <a:schemeClr val="tx1"/>
                </a:solidFill>
                <a:latin typeface="Times New Roman" charset="0"/>
              </a:defRPr>
            </a:lvl3pPr>
            <a:lvl4pPr marL="1543873" indent="-220553" eaLnBrk="0" hangingPunct="0">
              <a:defRPr sz="2300">
                <a:solidFill>
                  <a:schemeClr val="tx1"/>
                </a:solidFill>
                <a:latin typeface="Times New Roman" charset="0"/>
              </a:defRPr>
            </a:lvl4pPr>
            <a:lvl5pPr marL="1984980" indent="-220553" eaLnBrk="0" hangingPunct="0">
              <a:defRPr sz="2300">
                <a:solidFill>
                  <a:schemeClr val="tx1"/>
                </a:solidFill>
                <a:latin typeface="Times New Roman" charset="0"/>
              </a:defRPr>
            </a:lvl5pPr>
            <a:lvl6pPr marL="2426086" indent="-220553" eaLnBrk="0" fontAlgn="base" hangingPunct="0">
              <a:spcBef>
                <a:spcPct val="0"/>
              </a:spcBef>
              <a:spcAft>
                <a:spcPct val="0"/>
              </a:spcAft>
              <a:defRPr sz="2300">
                <a:solidFill>
                  <a:schemeClr val="tx1"/>
                </a:solidFill>
                <a:latin typeface="Times New Roman" charset="0"/>
              </a:defRPr>
            </a:lvl6pPr>
            <a:lvl7pPr marL="2867193" indent="-220553" eaLnBrk="0" fontAlgn="base" hangingPunct="0">
              <a:spcBef>
                <a:spcPct val="0"/>
              </a:spcBef>
              <a:spcAft>
                <a:spcPct val="0"/>
              </a:spcAft>
              <a:defRPr sz="2300">
                <a:solidFill>
                  <a:schemeClr val="tx1"/>
                </a:solidFill>
                <a:latin typeface="Times New Roman" charset="0"/>
              </a:defRPr>
            </a:lvl7pPr>
            <a:lvl8pPr marL="3308299" indent="-220553" eaLnBrk="0" fontAlgn="base" hangingPunct="0">
              <a:spcBef>
                <a:spcPct val="0"/>
              </a:spcBef>
              <a:spcAft>
                <a:spcPct val="0"/>
              </a:spcAft>
              <a:defRPr sz="2300">
                <a:solidFill>
                  <a:schemeClr val="tx1"/>
                </a:solidFill>
                <a:latin typeface="Times New Roman" charset="0"/>
              </a:defRPr>
            </a:lvl8pPr>
            <a:lvl9pPr marL="3749406" indent="-220553" eaLnBrk="0" fontAlgn="base" hangingPunct="0">
              <a:spcBef>
                <a:spcPct val="0"/>
              </a:spcBef>
              <a:spcAft>
                <a:spcPct val="0"/>
              </a:spcAft>
              <a:defRPr sz="2300">
                <a:solidFill>
                  <a:schemeClr val="tx1"/>
                </a:solidFill>
                <a:latin typeface="Times New Roman" charset="0"/>
              </a:defRPr>
            </a:lvl9pPr>
          </a:lstStyle>
          <a:p>
            <a:pPr eaLnBrk="1" hangingPunct="1"/>
            <a:fld id="{1E69FE56-13F4-4307-BD63-BA2194E03A45}" type="slidenum">
              <a:rPr lang="fr-FR" sz="1200"/>
              <a:pPr eaLnBrk="1" hangingPunct="1"/>
              <a:t>27</a:t>
            </a:fld>
            <a:endParaRPr lang="fr-FR" sz="1200"/>
          </a:p>
        </p:txBody>
      </p:sp>
      <p:sp>
        <p:nvSpPr>
          <p:cNvPr id="23555" name="Rectangle 2"/>
          <p:cNvSpPr>
            <a:spLocks noGrp="1" noRot="1" noChangeAspect="1" noChangeArrowheads="1" noTextEdit="1"/>
          </p:cNvSpPr>
          <p:nvPr>
            <p:ph type="sldImg"/>
          </p:nvPr>
        </p:nvSpPr>
        <p:spPr>
          <a:xfrm>
            <a:off x="919163" y="746125"/>
            <a:ext cx="4960937" cy="3721100"/>
          </a:xfrm>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wmf"/><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5" name="Rectangle 4"/>
          <p:cNvSpPr/>
          <p:nvPr userDrawn="1"/>
        </p:nvSpPr>
        <p:spPr>
          <a:xfrm>
            <a:off x="0" y="0"/>
            <a:ext cx="9716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61340"/>
            <a:ext cx="1187623" cy="503364"/>
          </a:xfrm>
          <a:prstGeom prst="rect">
            <a:avLst/>
          </a:prstGeom>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971600" y="692696"/>
            <a:ext cx="8172400"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971600" y="0"/>
            <a:ext cx="8172400" cy="692696"/>
          </a:xfrm>
          <a:prstGeom prst="rect">
            <a:avLst/>
          </a:prstGeom>
        </p:spPr>
        <p:txBody>
          <a:bodyPr/>
          <a:lstStyle>
            <a:lvl1pPr>
              <a:defRPr sz="3600">
                <a:latin typeface="Forte" panose="03060902040502070203" pitchFamily="66" charset="0"/>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1187622" y="1268760"/>
            <a:ext cx="7704858" cy="4762153"/>
          </a:xfrm>
          <a:prstGeom prst="rect">
            <a:avLst/>
          </a:prstGeom>
        </p:spPr>
        <p:txBody>
          <a:bodyPr/>
          <a:lstStyle>
            <a:lvl1pPr marL="342900" indent="-342900">
              <a:buClr>
                <a:srgbClr val="002060"/>
              </a:buClr>
              <a:buSzPct val="100000"/>
              <a:buFontTx/>
              <a:buBlip>
                <a:blip r:embed="rId4"/>
              </a:buBlip>
              <a:defRPr sz="2400" b="1">
                <a:latin typeface="Cambria" panose="02040503050406030204" pitchFamily="18" charset="0"/>
              </a:defRPr>
            </a:lvl1pPr>
            <a:lvl2pPr marL="631825" indent="-268288">
              <a:buClr>
                <a:srgbClr val="002060"/>
              </a:buClr>
              <a:buSzPct val="120000"/>
              <a:buFont typeface="Arial" panose="020B0604020202020204" pitchFamily="34" charset="0"/>
              <a:buChar char="•"/>
              <a:tabLst>
                <a:tab pos="631825" algn="l"/>
              </a:tabLst>
              <a:defRPr sz="2400">
                <a:latin typeface="Cambria" panose="02040503050406030204" pitchFamily="18" charset="0"/>
              </a:defRPr>
            </a:lvl2pPr>
            <a:lvl3pPr>
              <a:buClr>
                <a:srgbClr val="92D050"/>
              </a:buCl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4"/>
          <p:cNvSpPr>
            <a:spLocks noGrp="1" noChangeArrowheads="1"/>
          </p:cNvSpPr>
          <p:nvPr>
            <p:ph type="dt" sz="half" idx="10"/>
          </p:nvPr>
        </p:nvSpPr>
        <p:spPr>
          <a:xfrm rot="16200000">
            <a:off x="-425524" y="5593060"/>
            <a:ext cx="1905000" cy="457200"/>
          </a:xfrm>
          <a:prstGeom prst="rect">
            <a:avLst/>
          </a:prstGeom>
          <a:ln/>
        </p:spPr>
        <p:txBody>
          <a:bodyPr/>
          <a:lstStyle>
            <a:lvl1pPr>
              <a:defRPr sz="1600" b="1">
                <a:solidFill>
                  <a:schemeClr val="bg1"/>
                </a:solidFill>
                <a:latin typeface="Cambria" panose="02040503050406030204" pitchFamily="18" charset="0"/>
              </a:defRPr>
            </a:lvl1pPr>
          </a:lstStyle>
          <a:p>
            <a:pPr>
              <a:defRPr/>
            </a:pPr>
            <a:endParaRPr lang="fr-FR" dirty="0"/>
          </a:p>
        </p:txBody>
      </p:sp>
      <p:sp>
        <p:nvSpPr>
          <p:cNvPr id="6" name="Rectangle 6"/>
          <p:cNvSpPr>
            <a:spLocks noGrp="1" noChangeArrowheads="1"/>
          </p:cNvSpPr>
          <p:nvPr>
            <p:ph type="sldNum" sz="quarter" idx="12"/>
          </p:nvPr>
        </p:nvSpPr>
        <p:spPr>
          <a:xfrm>
            <a:off x="8100392" y="6355922"/>
            <a:ext cx="933872" cy="468288"/>
          </a:xfrm>
          <a:prstGeom prst="rect">
            <a:avLst/>
          </a:prstGeom>
          <a:ln/>
        </p:spPr>
        <p:txBody>
          <a:bodyPr/>
          <a:lstStyle>
            <a:lvl1pPr algn="r">
              <a:defRPr sz="1600" b="1">
                <a:latin typeface="Cambria" panose="02040503050406030204" pitchFamily="18" charset="0"/>
              </a:defRPr>
            </a:lvl1pPr>
          </a:lstStyle>
          <a:p>
            <a:pPr>
              <a:defRPr/>
            </a:pPr>
            <a:fld id="{9344337D-1B86-49A1-B159-31C249C029FE}" type="slidenum">
              <a:rPr lang="fr-FR" smtClean="0"/>
              <a:pPr>
                <a:defRPr/>
              </a:pPr>
              <a:t>‹N°›</a:t>
            </a:fld>
            <a:endParaRPr lang="fr-FR"/>
          </a:p>
        </p:txBody>
      </p:sp>
    </p:spTree>
    <p:extLst>
      <p:ext uri="{BB962C8B-B14F-4D97-AF65-F5344CB8AC3E}">
        <p14:creationId xmlns:p14="http://schemas.microsoft.com/office/powerpoint/2010/main" val="84088552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grpSp>
        <p:nvGrpSpPr>
          <p:cNvPr id="7" name="Group 20"/>
          <p:cNvGrpSpPr>
            <a:grpSpLocks/>
          </p:cNvGrpSpPr>
          <p:nvPr userDrawn="1"/>
        </p:nvGrpSpPr>
        <p:grpSpPr bwMode="auto">
          <a:xfrm>
            <a:off x="251520" y="-27384"/>
            <a:ext cx="8424863" cy="6910388"/>
            <a:chOff x="249" y="-16"/>
            <a:chExt cx="5307" cy="4353"/>
          </a:xfrm>
        </p:grpSpPr>
        <p:pic>
          <p:nvPicPr>
            <p:cNvPr id="8" name="Picture 18" descr="Power point Ora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9" y="-16"/>
              <a:ext cx="5126" cy="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9"/>
            <p:cNvSpPr>
              <a:spLocks noChangeArrowheads="1"/>
            </p:cNvSpPr>
            <p:nvPr/>
          </p:nvSpPr>
          <p:spPr bwMode="auto">
            <a:xfrm>
              <a:off x="3198" y="0"/>
              <a:ext cx="2358" cy="4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grpSp>
      <p:pic>
        <p:nvPicPr>
          <p:cNvPr id="10" name="Picture 34" descr="Logo Even_bonne qualité"/>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29375" y="5301208"/>
            <a:ext cx="662905" cy="20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429375" y="229542"/>
            <a:ext cx="2627784" cy="1122066"/>
          </a:xfrm>
          <a:prstGeom prst="rect">
            <a:avLst/>
          </a:prstGeom>
        </p:spPr>
      </p:pic>
      <p:pic>
        <p:nvPicPr>
          <p:cNvPr id="12" name="Image 456" descr="Citadia - en long RVB"/>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5764344" y="4941168"/>
            <a:ext cx="1152525"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6609792" y="5661248"/>
            <a:ext cx="1133475" cy="257175"/>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3"/>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5066167" y="5373216"/>
            <a:ext cx="1000125" cy="6572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4"/>
          <p:cNvSpPr>
            <a:spLocks noGrp="1" noChangeArrowheads="1"/>
          </p:cNvSpPr>
          <p:nvPr>
            <p:ph type="dt" sz="half" idx="10"/>
          </p:nvPr>
        </p:nvSpPr>
        <p:spPr>
          <a:xfrm>
            <a:off x="251520" y="5510139"/>
            <a:ext cx="1584176" cy="943197"/>
          </a:xfrm>
          <a:prstGeom prst="rect">
            <a:avLst/>
          </a:prstGeom>
          <a:ln/>
        </p:spPr>
        <p:txBody>
          <a:bodyPr/>
          <a:lstStyle>
            <a:lvl1pPr algn="ctr">
              <a:defRPr sz="1600" b="1">
                <a:solidFill>
                  <a:schemeClr val="bg1"/>
                </a:solidFill>
                <a:latin typeface="Cambria" panose="02040503050406030204" pitchFamily="18" charset="0"/>
              </a:defRPr>
            </a:lvl1pPr>
          </a:lstStyle>
          <a:p>
            <a:pPr>
              <a:defRPr/>
            </a:pPr>
            <a:endParaRPr lang="fr-FR" dirty="0"/>
          </a:p>
        </p:txBody>
      </p:sp>
      <p:pic>
        <p:nvPicPr>
          <p:cNvPr id="16" name="Picture 2"/>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2051720" y="4509120"/>
            <a:ext cx="3600400"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userDrawn="1"/>
        </p:nvSpPr>
        <p:spPr>
          <a:xfrm>
            <a:off x="2051720" y="1844824"/>
            <a:ext cx="7092280" cy="266429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407377911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8100392" y="6355922"/>
            <a:ext cx="933872" cy="468288"/>
          </a:xfrm>
          <a:prstGeom prst="rect">
            <a:avLst/>
          </a:prstGeom>
          <a:ln/>
        </p:spPr>
        <p:txBody>
          <a:bodyPr/>
          <a:lstStyle>
            <a:lvl1pPr algn="r">
              <a:defRPr sz="1600" b="1">
                <a:latin typeface="Cambria" panose="02040503050406030204" pitchFamily="18" charset="0"/>
              </a:defRPr>
            </a:lvl1pPr>
          </a:lstStyle>
          <a:p>
            <a:pPr>
              <a:defRPr/>
            </a:pPr>
            <a:fld id="{9344337D-1B86-49A1-B159-31C249C029FE}" type="slidenum">
              <a:rPr lang="fr-FR" smtClean="0"/>
              <a:pPr>
                <a:defRPr/>
              </a:pPr>
              <a:t>‹N°›</a:t>
            </a:fld>
            <a:endParaRPr lang="fr-FR"/>
          </a:p>
        </p:txBody>
      </p:sp>
    </p:spTree>
    <p:extLst>
      <p:ext uri="{BB962C8B-B14F-4D97-AF65-F5344CB8AC3E}">
        <p14:creationId xmlns:p14="http://schemas.microsoft.com/office/powerpoint/2010/main" val="138039421"/>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ower point Ora - pages"/>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0"/>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5" r:id="rId3"/>
  </p:sldLayoutIdLst>
  <p:transition spd="slow"/>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7"/>
          <p:cNvSpPr>
            <a:spLocks noGrp="1" noChangeArrowheads="1"/>
          </p:cNvSpPr>
          <p:nvPr>
            <p:ph type="ctrTitle" idx="4294967295"/>
          </p:nvPr>
        </p:nvSpPr>
        <p:spPr>
          <a:xfrm>
            <a:off x="2267744" y="2256134"/>
            <a:ext cx="6876256" cy="2613026"/>
          </a:xfrm>
          <a:prstGeom prst="rect">
            <a:avLst/>
          </a:prstGeom>
          <a:noFill/>
        </p:spPr>
        <p:txBody>
          <a:bodyPr/>
          <a:lstStyle/>
          <a:p>
            <a:pPr algn="l"/>
            <a:r>
              <a:rPr lang="fr-FR" sz="2400" b="1" dirty="0" smtClean="0">
                <a:solidFill>
                  <a:schemeClr val="tx1"/>
                </a:solidFill>
                <a:latin typeface="Arial" charset="0"/>
              </a:rPr>
              <a:t>Élaboration du </a:t>
            </a:r>
            <a:r>
              <a:rPr lang="fr-FR" sz="2400" b="1" dirty="0" err="1" smtClean="0">
                <a:solidFill>
                  <a:schemeClr val="tx1"/>
                </a:solidFill>
                <a:latin typeface="Arial" charset="0"/>
              </a:rPr>
              <a:t>SCoT</a:t>
            </a:r>
            <a:r>
              <a:rPr lang="fr-FR" sz="2400" b="1" dirty="0" smtClean="0">
                <a:solidFill>
                  <a:schemeClr val="tx1"/>
                </a:solidFill>
                <a:latin typeface="Arial" charset="0"/>
              </a:rPr>
              <a:t> du Born</a:t>
            </a:r>
            <a:r>
              <a:rPr lang="fr-FR" sz="2400" b="1" dirty="0" smtClean="0">
                <a:solidFill>
                  <a:schemeClr val="bg2"/>
                </a:solidFill>
                <a:latin typeface="Arial" charset="0"/>
              </a:rPr>
              <a:t/>
            </a:r>
            <a:br>
              <a:rPr lang="fr-FR" sz="2400" b="1" dirty="0" smtClean="0">
                <a:solidFill>
                  <a:schemeClr val="bg2"/>
                </a:solidFill>
                <a:latin typeface="Arial" charset="0"/>
              </a:rPr>
            </a:br>
            <a:r>
              <a:rPr lang="fr-FR" sz="2000" b="1" dirty="0" smtClean="0">
                <a:solidFill>
                  <a:schemeClr val="bg2"/>
                </a:solidFill>
                <a:latin typeface="Arial" charset="0"/>
              </a:rPr>
              <a:t/>
            </a:r>
            <a:br>
              <a:rPr lang="fr-FR" sz="2000" b="1" dirty="0" smtClean="0">
                <a:solidFill>
                  <a:schemeClr val="bg2"/>
                </a:solidFill>
                <a:latin typeface="Arial" charset="0"/>
              </a:rPr>
            </a:br>
            <a:r>
              <a:rPr lang="fr-FR" sz="2000" b="1" dirty="0" smtClean="0">
                <a:solidFill>
                  <a:schemeClr val="bg2"/>
                </a:solidFill>
                <a:latin typeface="Arial" charset="0"/>
              </a:rPr>
              <a:t/>
            </a:r>
            <a:br>
              <a:rPr lang="fr-FR" sz="2000" b="1" dirty="0" smtClean="0">
                <a:solidFill>
                  <a:schemeClr val="bg2"/>
                </a:solidFill>
                <a:latin typeface="Arial" charset="0"/>
              </a:rPr>
            </a:br>
            <a:r>
              <a:rPr lang="fr-FR" sz="2000" b="1" dirty="0" smtClean="0">
                <a:solidFill>
                  <a:schemeClr val="bg2"/>
                </a:solidFill>
                <a:latin typeface="Arial" charset="0"/>
              </a:rPr>
              <a:t>Document d’Aménagement </a:t>
            </a:r>
            <a:r>
              <a:rPr lang="fr-FR" sz="2000" b="1" dirty="0">
                <a:solidFill>
                  <a:schemeClr val="bg2"/>
                </a:solidFill>
                <a:latin typeface="Arial" charset="0"/>
              </a:rPr>
              <a:t>Artisanal et Commercial</a:t>
            </a:r>
            <a:r>
              <a:rPr lang="fr-FR" sz="2000" b="1" dirty="0" smtClean="0">
                <a:solidFill>
                  <a:schemeClr val="bg2"/>
                </a:solidFill>
                <a:latin typeface="Arial" charset="0"/>
              </a:rPr>
              <a:t/>
            </a:r>
            <a:br>
              <a:rPr lang="fr-FR" sz="2000" b="1" dirty="0" smtClean="0">
                <a:solidFill>
                  <a:schemeClr val="bg2"/>
                </a:solidFill>
                <a:latin typeface="Arial" charset="0"/>
              </a:rPr>
            </a:br>
            <a:r>
              <a:rPr lang="fr-FR" sz="2400" dirty="0" smtClean="0">
                <a:solidFill>
                  <a:srgbClr val="003399"/>
                </a:solidFill>
                <a:latin typeface="Arial" charset="0"/>
              </a:rPr>
              <a:t>DAAC</a:t>
            </a:r>
          </a:p>
        </p:txBody>
      </p:sp>
      <p:sp>
        <p:nvSpPr>
          <p:cNvPr id="3"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409778" y="2564904"/>
            <a:ext cx="3600451"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pPr>
              <a:defRPr/>
            </a:pPr>
            <a:fld id="{9344337D-1B86-49A1-B159-31C249C029FE}" type="slidenum">
              <a:rPr lang="fr-FR" smtClean="0"/>
              <a:pPr>
                <a:defRPr/>
              </a:pPr>
              <a:t>10</a:t>
            </a:fld>
            <a:endParaRPr lang="fr-F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sp>
        <p:nvSpPr>
          <p:cNvPr id="14" name="Titre 1"/>
          <p:cNvSpPr>
            <a:spLocks noGrp="1"/>
          </p:cNvSpPr>
          <p:nvPr>
            <p:ph type="title"/>
          </p:nvPr>
        </p:nvSpPr>
        <p:spPr>
          <a:xfrm>
            <a:off x="971600" y="0"/>
            <a:ext cx="8172400" cy="692696"/>
          </a:xfrm>
        </p:spPr>
        <p:txBody>
          <a:bodyPr/>
          <a:lstStyle/>
          <a:p>
            <a:r>
              <a:rPr lang="fr-FR" sz="3200" b="1" cap="small" dirty="0" smtClean="0">
                <a:solidFill>
                  <a:schemeClr val="accent6">
                    <a:lumMod val="75000"/>
                  </a:schemeClr>
                </a:solidFill>
                <a:latin typeface="Arial" panose="020B0604020202020204" pitchFamily="34" charset="0"/>
                <a:cs typeface="Arial" panose="020B0604020202020204" pitchFamily="34" charset="0"/>
              </a:rPr>
              <a:t>La structure économique</a:t>
            </a:r>
            <a:endParaRPr lang="fr-FR" sz="3200" b="1" cap="small" dirty="0">
              <a:solidFill>
                <a:schemeClr val="accent6">
                  <a:lumMod val="75000"/>
                </a:schemeClr>
              </a:solidFill>
              <a:latin typeface="Arial" panose="020B0604020202020204" pitchFamily="34" charset="0"/>
              <a:cs typeface="Arial" panose="020B0604020202020204" pitchFamily="34" charset="0"/>
            </a:endParaRPr>
          </a:p>
        </p:txBody>
      </p:sp>
      <p:sp>
        <p:nvSpPr>
          <p:cNvPr id="16" name="Espace réservé du contenu 2"/>
          <p:cNvSpPr txBox="1">
            <a:spLocks/>
          </p:cNvSpPr>
          <p:nvPr/>
        </p:nvSpPr>
        <p:spPr>
          <a:xfrm>
            <a:off x="1029656" y="1844824"/>
            <a:ext cx="4406440" cy="5400600"/>
          </a:xfrm>
          <a:prstGeom prst="rect">
            <a:avLst/>
          </a:prstGeom>
        </p:spPr>
        <p:txBody>
          <a:bodyPr/>
          <a:lstStyle>
            <a:lvl1pPr marL="342900" indent="-342900" algn="l" rtl="0" eaLnBrk="0" fontAlgn="base" hangingPunct="0">
              <a:spcBef>
                <a:spcPct val="20000"/>
              </a:spcBef>
              <a:spcAft>
                <a:spcPct val="0"/>
              </a:spcAft>
              <a:buClr>
                <a:srgbClr val="002060"/>
              </a:buClr>
              <a:buSzPct val="100000"/>
              <a:buFontTx/>
              <a:buBlip>
                <a:blip r:embed="rId3"/>
              </a:buBlip>
              <a:defRPr sz="2400" b="1">
                <a:solidFill>
                  <a:schemeClr val="tx1"/>
                </a:solidFill>
                <a:latin typeface="Cambria" panose="02040503050406030204" pitchFamily="18" charset="0"/>
                <a:ea typeface="+mn-ea"/>
                <a:cs typeface="+mn-cs"/>
              </a:defRPr>
            </a:lvl1pPr>
            <a:lvl2pPr marL="631825" indent="-268288" algn="l" rtl="0" eaLnBrk="0" fontAlgn="base" hangingPunct="0">
              <a:spcBef>
                <a:spcPct val="20000"/>
              </a:spcBef>
              <a:spcAft>
                <a:spcPct val="0"/>
              </a:spcAft>
              <a:buClr>
                <a:srgbClr val="002060"/>
              </a:buClr>
              <a:buSzPct val="120000"/>
              <a:buFont typeface="Arial" panose="020B0604020202020204" pitchFamily="34" charset="0"/>
              <a:buChar char="•"/>
              <a:tabLst>
                <a:tab pos="631825" algn="l"/>
              </a:tabLst>
              <a:defRPr sz="2400">
                <a:solidFill>
                  <a:schemeClr val="tx1"/>
                </a:solidFill>
                <a:latin typeface="Cambria" panose="02040503050406030204" pitchFamily="18" charset="0"/>
              </a:defRPr>
            </a:lvl2pPr>
            <a:lvl3pPr marL="1143000" indent="-228600" algn="l" rtl="0" eaLnBrk="0" fontAlgn="base" hangingPunct="0">
              <a:spcBef>
                <a:spcPct val="20000"/>
              </a:spcBef>
              <a:spcAft>
                <a:spcPct val="0"/>
              </a:spcAft>
              <a:buClr>
                <a:srgbClr val="92D050"/>
              </a:buClr>
              <a:buChar char="•"/>
              <a:defRPr sz="2400">
                <a:solidFill>
                  <a:schemeClr val="tx1"/>
                </a:solidFill>
                <a:latin typeface="Cambria" panose="02040503050406030204" pitchFamily="18" charset="0"/>
              </a:defRPr>
            </a:lvl3pPr>
            <a:lvl4pPr marL="1600200" indent="-228600"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7400" indent="-228600"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61938" indent="-261938">
              <a:spcBef>
                <a:spcPts val="1200"/>
              </a:spcBef>
            </a:pPr>
            <a:r>
              <a:rPr lang="fr-FR" sz="1800" dirty="0" smtClean="0">
                <a:latin typeface="Arial" panose="020B0604020202020204" pitchFamily="34" charset="0"/>
                <a:cs typeface="Arial" panose="020B0604020202020204" pitchFamily="34" charset="0"/>
              </a:rPr>
              <a:t>66</a:t>
            </a:r>
            <a:r>
              <a:rPr lang="fr-FR" sz="1800" dirty="0">
                <a:latin typeface="Arial" panose="020B0604020202020204" pitchFamily="34" charset="0"/>
                <a:cs typeface="Arial" panose="020B0604020202020204" pitchFamily="34" charset="0"/>
              </a:rPr>
              <a:t>% des établissements actifs </a:t>
            </a:r>
            <a:r>
              <a:rPr lang="fr-FR" sz="1800" dirty="0" smtClean="0">
                <a:latin typeface="Arial" panose="020B0604020202020204" pitchFamily="34" charset="0"/>
                <a:cs typeface="Arial" panose="020B0604020202020204" pitchFamily="34" charset="0"/>
              </a:rPr>
              <a:t> </a:t>
            </a:r>
            <a:r>
              <a:rPr lang="fr-FR" sz="1800" b="0" dirty="0" smtClean="0">
                <a:latin typeface="Arial" panose="020B0604020202020204" pitchFamily="34" charset="0"/>
                <a:cs typeface="Arial" panose="020B0604020202020204" pitchFamily="34" charset="0"/>
              </a:rPr>
              <a:t>(</a:t>
            </a:r>
            <a:r>
              <a:rPr lang="fr-FR" sz="1800" b="0" dirty="0">
                <a:latin typeface="Arial" panose="020B0604020202020204" pitchFamily="34" charset="0"/>
                <a:cs typeface="Arial" panose="020B0604020202020204" pitchFamily="34" charset="0"/>
              </a:rPr>
              <a:t>2995 sur 4560) </a:t>
            </a:r>
            <a:r>
              <a:rPr lang="fr-FR" sz="1800" dirty="0">
                <a:latin typeface="Arial" panose="020B0604020202020204" pitchFamily="34" charset="0"/>
                <a:cs typeface="Arial" panose="020B0604020202020204" pitchFamily="34" charset="0"/>
              </a:rPr>
              <a:t>appartiennent au secteur du commerces, transports et des services </a:t>
            </a:r>
            <a:r>
              <a:rPr lang="fr-FR" sz="1800" b="0" dirty="0">
                <a:latin typeface="Arial" panose="020B0604020202020204" pitchFamily="34" charset="0"/>
                <a:cs typeface="Arial" panose="020B0604020202020204" pitchFamily="34" charset="0"/>
              </a:rPr>
              <a:t>(contre 56% à l’échelle du département)</a:t>
            </a:r>
          </a:p>
          <a:p>
            <a:pPr marL="261938" lvl="1" indent="0">
              <a:spcBef>
                <a:spcPts val="1200"/>
              </a:spcBef>
              <a:buSzPct val="100000"/>
              <a:buNone/>
            </a:pPr>
            <a:r>
              <a:rPr lang="fr-FR" sz="1800" b="1" dirty="0" smtClean="0">
                <a:latin typeface="Arial" panose="020B0604020202020204" pitchFamily="34" charset="0"/>
                <a:cs typeface="Arial" panose="020B0604020202020204" pitchFamily="34" charset="0"/>
              </a:rPr>
              <a:t>dont </a:t>
            </a:r>
            <a:r>
              <a:rPr lang="fr-FR" sz="1800" b="1" dirty="0">
                <a:latin typeface="Arial" panose="020B0604020202020204" pitchFamily="34" charset="0"/>
                <a:cs typeface="Arial" panose="020B0604020202020204" pitchFamily="34" charset="0"/>
              </a:rPr>
              <a:t>729, soit </a:t>
            </a:r>
            <a:r>
              <a:rPr lang="fr-FR" sz="1800" b="1" dirty="0">
                <a:solidFill>
                  <a:srgbClr val="00B0F0"/>
                </a:solidFill>
                <a:latin typeface="Arial" panose="020B0604020202020204" pitchFamily="34" charset="0"/>
                <a:cs typeface="Arial" panose="020B0604020202020204" pitchFamily="34" charset="0"/>
              </a:rPr>
              <a:t>16% de l’ensemble des </a:t>
            </a:r>
            <a:r>
              <a:rPr lang="fr-FR" sz="1800" b="1" dirty="0" smtClean="0">
                <a:solidFill>
                  <a:srgbClr val="00B0F0"/>
                </a:solidFill>
                <a:latin typeface="Arial" panose="020B0604020202020204" pitchFamily="34" charset="0"/>
                <a:cs typeface="Arial" panose="020B0604020202020204" pitchFamily="34" charset="0"/>
              </a:rPr>
              <a:t>établissements, </a:t>
            </a:r>
            <a:r>
              <a:rPr lang="fr-FR" sz="1800" b="1" dirty="0">
                <a:solidFill>
                  <a:srgbClr val="00B0F0"/>
                </a:solidFill>
                <a:latin typeface="Arial" panose="020B0604020202020204" pitchFamily="34" charset="0"/>
                <a:cs typeface="Arial" panose="020B0604020202020204" pitchFamily="34" charset="0"/>
              </a:rPr>
              <a:t>directement issus du secteur « commerces </a:t>
            </a:r>
            <a:r>
              <a:rPr lang="fr-FR" sz="1800" b="1" dirty="0">
                <a:latin typeface="Arial" panose="020B0604020202020204" pitchFamily="34" charset="0"/>
                <a:cs typeface="Arial" panose="020B0604020202020204" pitchFamily="34" charset="0"/>
              </a:rPr>
              <a:t>et réparations automobiles » </a:t>
            </a:r>
            <a:r>
              <a:rPr lang="fr-FR" sz="1800" dirty="0">
                <a:latin typeface="Arial" panose="020B0604020202020204" pitchFamily="34" charset="0"/>
                <a:cs typeface="Arial" panose="020B0604020202020204" pitchFamily="34" charset="0"/>
              </a:rPr>
              <a:t>(contre 15% à l’échelle du département) </a:t>
            </a:r>
            <a:r>
              <a:rPr lang="fr-FR" sz="1800" b="1" dirty="0">
                <a:solidFill>
                  <a:srgbClr val="00B0F0"/>
                </a:solidFill>
                <a:latin typeface="Arial" panose="020B0604020202020204" pitchFamily="34" charset="0"/>
                <a:cs typeface="Arial" panose="020B0604020202020204" pitchFamily="34" charset="0"/>
              </a:rPr>
              <a:t>dont les ¾ sont </a:t>
            </a:r>
            <a:r>
              <a:rPr lang="fr-FR" sz="1800" b="1" dirty="0" smtClean="0">
                <a:solidFill>
                  <a:srgbClr val="00B0F0"/>
                </a:solidFill>
                <a:latin typeface="Arial" panose="020B0604020202020204" pitchFamily="34" charset="0"/>
                <a:cs typeface="Arial" panose="020B0604020202020204" pitchFamily="34" charset="0"/>
              </a:rPr>
              <a:t>issus appartiennent à la catégorie  « commerce </a:t>
            </a:r>
            <a:r>
              <a:rPr lang="fr-FR" sz="1800" b="1" dirty="0">
                <a:solidFill>
                  <a:srgbClr val="00B0F0"/>
                </a:solidFill>
                <a:latin typeface="Arial" panose="020B0604020202020204" pitchFamily="34" charset="0"/>
                <a:cs typeface="Arial" panose="020B0604020202020204" pitchFamily="34" charset="0"/>
              </a:rPr>
              <a:t>de </a:t>
            </a:r>
            <a:r>
              <a:rPr lang="fr-FR" sz="1800" b="1" dirty="0" smtClean="0">
                <a:solidFill>
                  <a:srgbClr val="00B0F0"/>
                </a:solidFill>
                <a:latin typeface="Arial" panose="020B0604020202020204" pitchFamily="34" charset="0"/>
                <a:cs typeface="Arial" panose="020B0604020202020204" pitchFamily="34" charset="0"/>
              </a:rPr>
              <a:t>détail »</a:t>
            </a:r>
            <a:endParaRPr lang="fr-FR" sz="1800" b="1" dirty="0">
              <a:solidFill>
                <a:srgbClr val="00B0F0"/>
              </a:solidFill>
              <a:latin typeface="Arial" panose="020B0604020202020204" pitchFamily="34" charset="0"/>
              <a:cs typeface="Arial" panose="020B0604020202020204" pitchFamily="34" charset="0"/>
            </a:endParaRPr>
          </a:p>
          <a:p>
            <a:pPr marL="261938" indent="-261938"/>
            <a:r>
              <a:rPr lang="fr-FR" sz="1800" dirty="0" smtClean="0">
                <a:latin typeface="Arial" panose="020B0604020202020204" pitchFamily="34" charset="0"/>
                <a:cs typeface="Arial" panose="020B0604020202020204" pitchFamily="34" charset="0"/>
              </a:rPr>
              <a:t>Le </a:t>
            </a:r>
            <a:r>
              <a:rPr lang="fr-FR" sz="1800" dirty="0">
                <a:latin typeface="Arial" panose="020B0604020202020204" pitchFamily="34" charset="0"/>
                <a:cs typeface="Arial" panose="020B0604020202020204" pitchFamily="34" charset="0"/>
              </a:rPr>
              <a:t>secteur de l’industrie ne représente que 5% des établissements actifs en </a:t>
            </a:r>
            <a:r>
              <a:rPr lang="fr-FR" sz="1800" dirty="0" smtClean="0">
                <a:latin typeface="Arial" panose="020B0604020202020204" pitchFamily="34" charset="0"/>
                <a:cs typeface="Arial" panose="020B0604020202020204" pitchFamily="34" charset="0"/>
              </a:rPr>
              <a:t>2014 </a:t>
            </a:r>
            <a:r>
              <a:rPr lang="fr-FR" sz="1800" b="0" dirty="0" smtClean="0">
                <a:latin typeface="Arial" panose="020B0604020202020204" pitchFamily="34" charset="0"/>
                <a:cs typeface="Arial" panose="020B0604020202020204" pitchFamily="34" charset="0"/>
              </a:rPr>
              <a:t>(contre </a:t>
            </a:r>
            <a:r>
              <a:rPr lang="fr-FR" sz="1800" b="0" dirty="0">
                <a:latin typeface="Arial" panose="020B0604020202020204" pitchFamily="34" charset="0"/>
                <a:cs typeface="Arial" panose="020B0604020202020204" pitchFamily="34" charset="0"/>
              </a:rPr>
              <a:t>5,9% à l’échelle du département)</a:t>
            </a:r>
          </a:p>
          <a:p>
            <a:pPr marL="261938" indent="-261938"/>
            <a:endParaRPr lang="fr-FR" sz="1800" dirty="0">
              <a:latin typeface="Arial" panose="020B0604020202020204" pitchFamily="34" charset="0"/>
              <a:cs typeface="Arial" panose="020B0604020202020204" pitchFamily="34" charset="0"/>
            </a:endParaRPr>
          </a:p>
          <a:p>
            <a:pPr marL="0" indent="0">
              <a:buFontTx/>
              <a:buNone/>
            </a:pPr>
            <a:endParaRPr lang="fr-FR" sz="1600" kern="0" dirty="0">
              <a:latin typeface="Arial" panose="020B0604020202020204" pitchFamily="34" charset="0"/>
              <a:cs typeface="Arial" panose="020B0604020202020204" pitchFamily="34" charset="0"/>
            </a:endParaRPr>
          </a:p>
          <a:p>
            <a:pPr marL="0" indent="0">
              <a:buFontTx/>
              <a:buNone/>
            </a:pPr>
            <a:endParaRPr lang="fr-FR" sz="1600" kern="0" dirty="0" smtClean="0">
              <a:latin typeface="Arial" panose="020B0604020202020204" pitchFamily="34" charset="0"/>
              <a:cs typeface="Arial" panose="020B0604020202020204" pitchFamily="34" charset="0"/>
            </a:endParaRPr>
          </a:p>
          <a:p>
            <a:pPr marL="0" indent="0" algn="just">
              <a:buFontTx/>
              <a:buNone/>
            </a:pPr>
            <a:endParaRPr lang="fr-FR" kern="0" dirty="0"/>
          </a:p>
        </p:txBody>
      </p:sp>
      <p:sp>
        <p:nvSpPr>
          <p:cNvPr id="10" name="Espace réservé du contenu 2"/>
          <p:cNvSpPr txBox="1">
            <a:spLocks/>
          </p:cNvSpPr>
          <p:nvPr/>
        </p:nvSpPr>
        <p:spPr>
          <a:xfrm>
            <a:off x="5121797" y="1988840"/>
            <a:ext cx="3888432" cy="5400600"/>
          </a:xfrm>
          <a:prstGeom prst="rect">
            <a:avLst/>
          </a:prstGeom>
        </p:spPr>
        <p:txBody>
          <a:bodyPr/>
          <a:lstStyle>
            <a:lvl1pPr marL="342900" indent="-342900" algn="l" rtl="0" eaLnBrk="0" fontAlgn="base" hangingPunct="0">
              <a:spcBef>
                <a:spcPct val="20000"/>
              </a:spcBef>
              <a:spcAft>
                <a:spcPct val="0"/>
              </a:spcAft>
              <a:buClr>
                <a:srgbClr val="002060"/>
              </a:buClr>
              <a:buSzPct val="100000"/>
              <a:buFontTx/>
              <a:buBlip>
                <a:blip r:embed="rId3"/>
              </a:buBlip>
              <a:defRPr sz="2400" b="1">
                <a:solidFill>
                  <a:schemeClr val="tx1"/>
                </a:solidFill>
                <a:latin typeface="Cambria" panose="02040503050406030204" pitchFamily="18" charset="0"/>
                <a:ea typeface="+mn-ea"/>
                <a:cs typeface="+mn-cs"/>
              </a:defRPr>
            </a:lvl1pPr>
            <a:lvl2pPr marL="631825" indent="-268288" algn="l" rtl="0" eaLnBrk="0" fontAlgn="base" hangingPunct="0">
              <a:spcBef>
                <a:spcPct val="20000"/>
              </a:spcBef>
              <a:spcAft>
                <a:spcPct val="0"/>
              </a:spcAft>
              <a:buClr>
                <a:srgbClr val="002060"/>
              </a:buClr>
              <a:buSzPct val="120000"/>
              <a:buFont typeface="Arial" panose="020B0604020202020204" pitchFamily="34" charset="0"/>
              <a:buChar char="•"/>
              <a:tabLst>
                <a:tab pos="631825" algn="l"/>
              </a:tabLst>
              <a:defRPr sz="2400">
                <a:solidFill>
                  <a:schemeClr val="tx1"/>
                </a:solidFill>
                <a:latin typeface="Cambria" panose="02040503050406030204" pitchFamily="18" charset="0"/>
              </a:defRPr>
            </a:lvl2pPr>
            <a:lvl3pPr marL="1143000" indent="-228600" algn="l" rtl="0" eaLnBrk="0" fontAlgn="base" hangingPunct="0">
              <a:spcBef>
                <a:spcPct val="20000"/>
              </a:spcBef>
              <a:spcAft>
                <a:spcPct val="0"/>
              </a:spcAft>
              <a:buClr>
                <a:srgbClr val="92D050"/>
              </a:buClr>
              <a:buChar char="•"/>
              <a:defRPr sz="2400">
                <a:solidFill>
                  <a:schemeClr val="tx1"/>
                </a:solidFill>
                <a:latin typeface="Cambria" panose="02040503050406030204" pitchFamily="18" charset="0"/>
              </a:defRPr>
            </a:lvl3pPr>
            <a:lvl4pPr marL="1600200" indent="-228600"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7400" indent="-228600"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fr-FR" sz="1400" kern="0" dirty="0" smtClean="0">
                <a:latin typeface="Arial" panose="020B0604020202020204" pitchFamily="34" charset="0"/>
                <a:cs typeface="Arial" panose="020B0604020202020204" pitchFamily="34" charset="0"/>
              </a:rPr>
              <a:t>Répartition des établissements actifs </a:t>
            </a:r>
          </a:p>
          <a:p>
            <a:pPr marL="0" indent="0" algn="ctr">
              <a:buFontTx/>
              <a:buNone/>
            </a:pPr>
            <a:r>
              <a:rPr lang="fr-FR" sz="1400" kern="0" dirty="0" smtClean="0">
                <a:latin typeface="Arial" panose="020B0604020202020204" pitchFamily="34" charset="0"/>
                <a:cs typeface="Arial" panose="020B0604020202020204" pitchFamily="34" charset="0"/>
              </a:rPr>
              <a:t>au 1</a:t>
            </a:r>
            <a:r>
              <a:rPr lang="fr-FR" sz="1400" kern="0" baseline="30000" dirty="0" smtClean="0">
                <a:latin typeface="Arial" panose="020B0604020202020204" pitchFamily="34" charset="0"/>
                <a:cs typeface="Arial" panose="020B0604020202020204" pitchFamily="34" charset="0"/>
              </a:rPr>
              <a:t>er</a:t>
            </a:r>
            <a:r>
              <a:rPr lang="fr-FR" sz="1400" kern="0" dirty="0" smtClean="0">
                <a:latin typeface="Arial" panose="020B0604020202020204" pitchFamily="34" charset="0"/>
                <a:cs typeface="Arial" panose="020B0604020202020204" pitchFamily="34" charset="0"/>
              </a:rPr>
              <a:t> janvier 2014</a:t>
            </a:r>
          </a:p>
          <a:p>
            <a:pPr marL="0" indent="0">
              <a:buFontTx/>
              <a:buNone/>
            </a:pPr>
            <a:endParaRPr lang="fr-FR" sz="1400" kern="0" cap="small" dirty="0" smtClean="0">
              <a:latin typeface="Arial" panose="020B0604020202020204" pitchFamily="34" charset="0"/>
              <a:cs typeface="Arial" panose="020B0604020202020204" pitchFamily="34" charset="0"/>
            </a:endParaRPr>
          </a:p>
          <a:p>
            <a:pPr marL="0" indent="0">
              <a:buFontTx/>
              <a:buNone/>
            </a:pPr>
            <a:endParaRPr lang="fr-FR" sz="1400" kern="0" dirty="0" smtClean="0">
              <a:latin typeface="Arial" panose="020B0604020202020204" pitchFamily="34" charset="0"/>
              <a:cs typeface="Arial" panose="020B0604020202020204" pitchFamily="34" charset="0"/>
            </a:endParaRPr>
          </a:p>
          <a:p>
            <a:pPr marL="0" indent="0" algn="just">
              <a:buFontTx/>
              <a:buNone/>
            </a:pPr>
            <a:endParaRPr lang="fr-FR" sz="2000" kern="0" dirty="0"/>
          </a:p>
        </p:txBody>
      </p:sp>
      <p:sp>
        <p:nvSpPr>
          <p:cNvPr id="12" name="Espace réservé du contenu 14"/>
          <p:cNvSpPr txBox="1">
            <a:spLocks/>
          </p:cNvSpPr>
          <p:nvPr/>
        </p:nvSpPr>
        <p:spPr>
          <a:xfrm>
            <a:off x="5436096" y="6453336"/>
            <a:ext cx="3933518" cy="518028"/>
          </a:xfrm>
          <a:prstGeom prst="rect">
            <a:avLst/>
          </a:prstGeom>
        </p:spPr>
        <p:txBody>
          <a:bodyPr/>
          <a:lstStyle>
            <a:lvl1pPr marL="342900" indent="-342900" algn="l" rtl="0" eaLnBrk="0" fontAlgn="base" hangingPunct="0">
              <a:spcBef>
                <a:spcPct val="20000"/>
              </a:spcBef>
              <a:spcAft>
                <a:spcPct val="0"/>
              </a:spcAft>
              <a:buClr>
                <a:srgbClr val="002060"/>
              </a:buClr>
              <a:buSzPct val="100000"/>
              <a:buFontTx/>
              <a:buBlip>
                <a:blip r:embed="rId3"/>
              </a:buBlip>
              <a:defRPr sz="2400" b="1">
                <a:solidFill>
                  <a:schemeClr val="tx1"/>
                </a:solidFill>
                <a:latin typeface="Cambria" panose="02040503050406030204" pitchFamily="18" charset="0"/>
                <a:ea typeface="+mn-ea"/>
                <a:cs typeface="+mn-cs"/>
              </a:defRPr>
            </a:lvl1pPr>
            <a:lvl2pPr marL="631825" indent="-268288" algn="l" rtl="0" eaLnBrk="0" fontAlgn="base" hangingPunct="0">
              <a:spcBef>
                <a:spcPct val="20000"/>
              </a:spcBef>
              <a:spcAft>
                <a:spcPct val="0"/>
              </a:spcAft>
              <a:buClr>
                <a:srgbClr val="002060"/>
              </a:buClr>
              <a:buSzPct val="120000"/>
              <a:buFont typeface="Arial" panose="020B0604020202020204" pitchFamily="34" charset="0"/>
              <a:buChar char="•"/>
              <a:tabLst>
                <a:tab pos="631825" algn="l"/>
              </a:tabLst>
              <a:defRPr sz="2400">
                <a:solidFill>
                  <a:schemeClr val="tx1"/>
                </a:solidFill>
                <a:latin typeface="Cambria" panose="02040503050406030204" pitchFamily="18" charset="0"/>
              </a:defRPr>
            </a:lvl2pPr>
            <a:lvl3pPr marL="1143000" indent="-228600" algn="l" rtl="0" eaLnBrk="0" fontAlgn="base" hangingPunct="0">
              <a:spcBef>
                <a:spcPct val="20000"/>
              </a:spcBef>
              <a:spcAft>
                <a:spcPct val="0"/>
              </a:spcAft>
              <a:buClr>
                <a:srgbClr val="92D050"/>
              </a:buClr>
              <a:buChar char="•"/>
              <a:defRPr sz="2400">
                <a:solidFill>
                  <a:schemeClr val="tx1"/>
                </a:solidFill>
                <a:latin typeface="Cambria" panose="02040503050406030204" pitchFamily="18" charset="0"/>
              </a:defRPr>
            </a:lvl3pPr>
            <a:lvl4pPr marL="1600200" indent="-228600"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7400" indent="-228600"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Aft>
                <a:spcPts val="600"/>
              </a:spcAft>
              <a:buFontTx/>
              <a:buNone/>
              <a:tabLst>
                <a:tab pos="5021263" algn="l"/>
              </a:tabLst>
            </a:pPr>
            <a:r>
              <a:rPr lang="fr-FR" sz="1000" b="0" i="1" kern="0" dirty="0" smtClean="0">
                <a:latin typeface="Arial" panose="020B0604020202020204" pitchFamily="34" charset="0"/>
                <a:cs typeface="Arial" panose="020B0604020202020204" pitchFamily="34" charset="0"/>
              </a:rPr>
              <a:t>Source : INSEE</a:t>
            </a:r>
            <a:endParaRPr lang="fr-FR" sz="1000" b="0" i="1" kern="0" dirty="0">
              <a:latin typeface="Arial" panose="020B0604020202020204" pitchFamily="34" charset="0"/>
              <a:cs typeface="Arial" panose="020B0604020202020204" pitchFamily="34" charset="0"/>
            </a:endParaRPr>
          </a:p>
        </p:txBody>
      </p:sp>
      <p:sp>
        <p:nvSpPr>
          <p:cNvPr id="17" name="Espace réservé du contenu 2"/>
          <p:cNvSpPr txBox="1">
            <a:spLocks/>
          </p:cNvSpPr>
          <p:nvPr/>
        </p:nvSpPr>
        <p:spPr>
          <a:xfrm>
            <a:off x="1029656" y="1196752"/>
            <a:ext cx="8114344" cy="5400600"/>
          </a:xfrm>
          <a:prstGeom prst="rect">
            <a:avLst/>
          </a:prstGeom>
        </p:spPr>
        <p:txBody>
          <a:bodyPr/>
          <a:lstStyle>
            <a:lvl1pPr marL="342900" indent="-342900" algn="l" rtl="0" eaLnBrk="0" fontAlgn="base" hangingPunct="0">
              <a:spcBef>
                <a:spcPct val="20000"/>
              </a:spcBef>
              <a:spcAft>
                <a:spcPct val="0"/>
              </a:spcAft>
              <a:buClr>
                <a:srgbClr val="002060"/>
              </a:buClr>
              <a:buSzPct val="100000"/>
              <a:buFontTx/>
              <a:buBlip>
                <a:blip r:embed="rId3"/>
              </a:buBlip>
              <a:defRPr sz="2400" b="1">
                <a:solidFill>
                  <a:schemeClr val="tx1"/>
                </a:solidFill>
                <a:latin typeface="Cambria" panose="02040503050406030204" pitchFamily="18" charset="0"/>
                <a:ea typeface="+mn-ea"/>
                <a:cs typeface="+mn-cs"/>
              </a:defRPr>
            </a:lvl1pPr>
            <a:lvl2pPr marL="631825" indent="-268288" algn="l" rtl="0" eaLnBrk="0" fontAlgn="base" hangingPunct="0">
              <a:spcBef>
                <a:spcPct val="20000"/>
              </a:spcBef>
              <a:spcAft>
                <a:spcPct val="0"/>
              </a:spcAft>
              <a:buClr>
                <a:srgbClr val="002060"/>
              </a:buClr>
              <a:buSzPct val="120000"/>
              <a:buFont typeface="Arial" panose="020B0604020202020204" pitchFamily="34" charset="0"/>
              <a:buChar char="•"/>
              <a:tabLst>
                <a:tab pos="631825" algn="l"/>
              </a:tabLst>
              <a:defRPr sz="2400">
                <a:solidFill>
                  <a:schemeClr val="tx1"/>
                </a:solidFill>
                <a:latin typeface="Cambria" panose="02040503050406030204" pitchFamily="18" charset="0"/>
              </a:defRPr>
            </a:lvl2pPr>
            <a:lvl3pPr marL="1143000" indent="-228600" algn="l" rtl="0" eaLnBrk="0" fontAlgn="base" hangingPunct="0">
              <a:spcBef>
                <a:spcPct val="20000"/>
              </a:spcBef>
              <a:spcAft>
                <a:spcPct val="0"/>
              </a:spcAft>
              <a:buClr>
                <a:srgbClr val="92D050"/>
              </a:buClr>
              <a:buChar char="•"/>
              <a:defRPr sz="2400">
                <a:solidFill>
                  <a:schemeClr val="tx1"/>
                </a:solidFill>
                <a:latin typeface="Cambria" panose="02040503050406030204" pitchFamily="18" charset="0"/>
              </a:defRPr>
            </a:lvl3pPr>
            <a:lvl4pPr marL="1600200" indent="-228600"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7400" indent="-228600"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61938" indent="-261938">
              <a:spcBef>
                <a:spcPts val="1200"/>
              </a:spcBef>
            </a:pPr>
            <a:r>
              <a:rPr lang="fr-FR" sz="1800" dirty="0">
                <a:latin typeface="Arial" panose="020B0604020202020204" pitchFamily="34" charset="0"/>
                <a:cs typeface="Arial" panose="020B0604020202020204" pitchFamily="34" charset="0"/>
              </a:rPr>
              <a:t>4560 établissements actifs sur le territoire en 2013 : </a:t>
            </a:r>
            <a:r>
              <a:rPr lang="fr-FR" sz="1800" b="0" dirty="0">
                <a:latin typeface="Arial" panose="020B0604020202020204" pitchFamily="34" charset="0"/>
                <a:cs typeface="Arial" panose="020B0604020202020204" pitchFamily="34" charset="0"/>
              </a:rPr>
              <a:t>2/3 sur la CC des Grands-Lacs et 1/3 sur la CC de Mimizan</a:t>
            </a:r>
          </a:p>
        </p:txBody>
      </p:sp>
    </p:spTree>
    <p:extLst>
      <p:ext uri="{BB962C8B-B14F-4D97-AF65-F5344CB8AC3E}">
        <p14:creationId xmlns:p14="http://schemas.microsoft.com/office/powerpoint/2010/main" val="246654200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344337D-1B86-49A1-B159-31C249C029FE}" type="slidenum">
              <a:rPr lang="fr-FR" smtClean="0"/>
              <a:pPr>
                <a:defRPr/>
              </a:pPr>
              <a:t>11</a:t>
            </a:fld>
            <a:endParaRPr lang="fr-F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sp>
        <p:nvSpPr>
          <p:cNvPr id="11" name="Espace réservé du contenu 2"/>
          <p:cNvSpPr>
            <a:spLocks noGrp="1"/>
          </p:cNvSpPr>
          <p:nvPr>
            <p:ph idx="1"/>
          </p:nvPr>
        </p:nvSpPr>
        <p:spPr>
          <a:xfrm>
            <a:off x="1085132" y="1340768"/>
            <a:ext cx="7978938" cy="576064"/>
          </a:xfrm>
        </p:spPr>
        <p:txBody>
          <a:bodyPr/>
          <a:lstStyle/>
          <a:p>
            <a:pPr marL="261938" indent="-261938">
              <a:spcBef>
                <a:spcPts val="1200"/>
              </a:spcBef>
            </a:pPr>
            <a:r>
              <a:rPr lang="fr-FR" sz="2000" kern="1200" dirty="0" smtClean="0">
                <a:latin typeface="Arial" panose="020B0604020202020204" pitchFamily="34" charset="0"/>
                <a:cs typeface="Arial" panose="020B0604020202020204" pitchFamily="34" charset="0"/>
              </a:rPr>
              <a:t>Une </a:t>
            </a:r>
            <a:r>
              <a:rPr lang="fr-FR" sz="2000" kern="1200" dirty="0">
                <a:latin typeface="Arial" panose="020B0604020202020204" pitchFamily="34" charset="0"/>
                <a:cs typeface="Arial" panose="020B0604020202020204" pitchFamily="34" charset="0"/>
              </a:rPr>
              <a:t>dynamique récemment </a:t>
            </a:r>
            <a:r>
              <a:rPr lang="fr-FR" sz="2000" kern="1200" dirty="0" smtClean="0">
                <a:latin typeface="Arial" panose="020B0604020202020204" pitchFamily="34" charset="0"/>
                <a:cs typeface="Arial" panose="020B0604020202020204" pitchFamily="34" charset="0"/>
              </a:rPr>
              <a:t>retrouvée en terme de création de nouveaux établissements</a:t>
            </a:r>
            <a:endParaRPr lang="fr-FR" sz="2000" kern="1200" dirty="0">
              <a:latin typeface="Arial" panose="020B0604020202020204" pitchFamily="34" charset="0"/>
              <a:cs typeface="Arial" panose="020B0604020202020204" pitchFamily="34" charset="0"/>
            </a:endParaRPr>
          </a:p>
          <a:p>
            <a:pPr marL="261938" indent="-261938">
              <a:spcBef>
                <a:spcPts val="1200"/>
              </a:spcBef>
            </a:pPr>
            <a:r>
              <a:rPr lang="fr-FR" sz="2000" kern="1200" dirty="0">
                <a:latin typeface="Arial" panose="020B0604020202020204" pitchFamily="34" charset="0"/>
                <a:cs typeface="Arial" panose="020B0604020202020204" pitchFamily="34" charset="0"/>
              </a:rPr>
              <a:t>Le secteur des Transports, commerces et services divers : le secteur le plus dynamique en terme de création de nouveaux établissements en </a:t>
            </a:r>
            <a:r>
              <a:rPr lang="fr-FR" sz="2000" kern="1200" dirty="0" smtClean="0">
                <a:latin typeface="Arial" panose="020B0604020202020204" pitchFamily="34" charset="0"/>
                <a:cs typeface="Arial" panose="020B0604020202020204" pitchFamily="34" charset="0"/>
              </a:rPr>
              <a:t>2014</a:t>
            </a:r>
            <a:endParaRPr lang="fr-FR"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617" y="4221088"/>
            <a:ext cx="3888432" cy="2089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Espace réservé du contenu 2"/>
          <p:cNvSpPr txBox="1">
            <a:spLocks/>
          </p:cNvSpPr>
          <p:nvPr/>
        </p:nvSpPr>
        <p:spPr>
          <a:xfrm>
            <a:off x="1082056" y="3645024"/>
            <a:ext cx="3888432" cy="5400600"/>
          </a:xfrm>
          <a:prstGeom prst="rect">
            <a:avLst/>
          </a:prstGeom>
        </p:spPr>
        <p:txBody>
          <a:bodyPr/>
          <a:lstStyle>
            <a:lvl1pPr marL="342900" indent="-342900" algn="l" rtl="0" eaLnBrk="0" fontAlgn="base" hangingPunct="0">
              <a:spcBef>
                <a:spcPct val="20000"/>
              </a:spcBef>
              <a:spcAft>
                <a:spcPct val="0"/>
              </a:spcAft>
              <a:buClr>
                <a:srgbClr val="002060"/>
              </a:buClr>
              <a:buSzPct val="100000"/>
              <a:buFontTx/>
              <a:buBlip>
                <a:blip r:embed="rId3"/>
              </a:buBlip>
              <a:defRPr sz="2400" b="1">
                <a:solidFill>
                  <a:schemeClr val="tx1"/>
                </a:solidFill>
                <a:latin typeface="Cambria" panose="02040503050406030204" pitchFamily="18" charset="0"/>
                <a:ea typeface="+mn-ea"/>
                <a:cs typeface="+mn-cs"/>
              </a:defRPr>
            </a:lvl1pPr>
            <a:lvl2pPr marL="631825" indent="-268288" algn="l" rtl="0" eaLnBrk="0" fontAlgn="base" hangingPunct="0">
              <a:spcBef>
                <a:spcPct val="20000"/>
              </a:spcBef>
              <a:spcAft>
                <a:spcPct val="0"/>
              </a:spcAft>
              <a:buClr>
                <a:srgbClr val="002060"/>
              </a:buClr>
              <a:buSzPct val="120000"/>
              <a:buFont typeface="Arial" panose="020B0604020202020204" pitchFamily="34" charset="0"/>
              <a:buChar char="•"/>
              <a:tabLst>
                <a:tab pos="631825" algn="l"/>
              </a:tabLst>
              <a:defRPr sz="2400">
                <a:solidFill>
                  <a:schemeClr val="tx1"/>
                </a:solidFill>
                <a:latin typeface="Cambria" panose="02040503050406030204" pitchFamily="18" charset="0"/>
              </a:defRPr>
            </a:lvl2pPr>
            <a:lvl3pPr marL="1143000" indent="-228600" algn="l" rtl="0" eaLnBrk="0" fontAlgn="base" hangingPunct="0">
              <a:spcBef>
                <a:spcPct val="20000"/>
              </a:spcBef>
              <a:spcAft>
                <a:spcPct val="0"/>
              </a:spcAft>
              <a:buClr>
                <a:srgbClr val="92D050"/>
              </a:buClr>
              <a:buChar char="•"/>
              <a:defRPr sz="2400">
                <a:solidFill>
                  <a:schemeClr val="tx1"/>
                </a:solidFill>
                <a:latin typeface="Cambria" panose="02040503050406030204" pitchFamily="18" charset="0"/>
              </a:defRPr>
            </a:lvl3pPr>
            <a:lvl4pPr marL="1600200" indent="-228600"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7400" indent="-228600"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fr-FR" sz="1600" kern="0" dirty="0" smtClean="0">
                <a:latin typeface="Arial" panose="020B0604020202020204" pitchFamily="34" charset="0"/>
                <a:cs typeface="Arial" panose="020B0604020202020204" pitchFamily="34" charset="0"/>
              </a:rPr>
              <a:t>Evolution du nombre d’établissements créés depuis 2009</a:t>
            </a:r>
          </a:p>
          <a:p>
            <a:pPr marL="0" indent="0">
              <a:buFontTx/>
              <a:buNone/>
            </a:pPr>
            <a:endParaRPr lang="fr-FR" sz="1600" kern="0" cap="small" dirty="0" smtClean="0">
              <a:latin typeface="Arial" panose="020B0604020202020204" pitchFamily="34" charset="0"/>
              <a:cs typeface="Arial" panose="020B0604020202020204" pitchFamily="34" charset="0"/>
            </a:endParaRPr>
          </a:p>
          <a:p>
            <a:pPr marL="0" indent="0">
              <a:buFontTx/>
              <a:buNone/>
            </a:pPr>
            <a:endParaRPr lang="fr-FR" sz="1600" kern="0" dirty="0" smtClean="0">
              <a:latin typeface="Arial" panose="020B0604020202020204" pitchFamily="34" charset="0"/>
              <a:cs typeface="Arial" panose="020B0604020202020204" pitchFamily="34" charset="0"/>
            </a:endParaRPr>
          </a:p>
          <a:p>
            <a:pPr marL="0" indent="0" algn="just">
              <a:buFontTx/>
              <a:buNone/>
            </a:pPr>
            <a:endParaRPr lang="fr-FR" kern="0" dirty="0"/>
          </a:p>
        </p:txBody>
      </p:sp>
      <p:sp>
        <p:nvSpPr>
          <p:cNvPr id="18" name="Espace réservé du contenu 14"/>
          <p:cNvSpPr txBox="1">
            <a:spLocks/>
          </p:cNvSpPr>
          <p:nvPr/>
        </p:nvSpPr>
        <p:spPr>
          <a:xfrm>
            <a:off x="5091593" y="5540474"/>
            <a:ext cx="3933518" cy="518028"/>
          </a:xfrm>
          <a:prstGeom prst="rect">
            <a:avLst/>
          </a:prstGeom>
        </p:spPr>
        <p:txBody>
          <a:bodyPr/>
          <a:lstStyle>
            <a:lvl1pPr marL="342900" indent="-342900" algn="l" rtl="0" eaLnBrk="0" fontAlgn="base" hangingPunct="0">
              <a:spcBef>
                <a:spcPct val="20000"/>
              </a:spcBef>
              <a:spcAft>
                <a:spcPct val="0"/>
              </a:spcAft>
              <a:buClr>
                <a:srgbClr val="002060"/>
              </a:buClr>
              <a:buSzPct val="100000"/>
              <a:buFontTx/>
              <a:buBlip>
                <a:blip r:embed="rId3"/>
              </a:buBlip>
              <a:defRPr sz="2400" b="1">
                <a:solidFill>
                  <a:schemeClr val="tx1"/>
                </a:solidFill>
                <a:latin typeface="Cambria" panose="02040503050406030204" pitchFamily="18" charset="0"/>
                <a:ea typeface="+mn-ea"/>
                <a:cs typeface="+mn-cs"/>
              </a:defRPr>
            </a:lvl1pPr>
            <a:lvl2pPr marL="631825" indent="-268288" algn="l" rtl="0" eaLnBrk="0" fontAlgn="base" hangingPunct="0">
              <a:spcBef>
                <a:spcPct val="20000"/>
              </a:spcBef>
              <a:spcAft>
                <a:spcPct val="0"/>
              </a:spcAft>
              <a:buClr>
                <a:srgbClr val="002060"/>
              </a:buClr>
              <a:buSzPct val="120000"/>
              <a:buFont typeface="Arial" panose="020B0604020202020204" pitchFamily="34" charset="0"/>
              <a:buChar char="•"/>
              <a:tabLst>
                <a:tab pos="631825" algn="l"/>
              </a:tabLst>
              <a:defRPr sz="2400">
                <a:solidFill>
                  <a:schemeClr val="tx1"/>
                </a:solidFill>
                <a:latin typeface="Cambria" panose="02040503050406030204" pitchFamily="18" charset="0"/>
              </a:defRPr>
            </a:lvl2pPr>
            <a:lvl3pPr marL="1143000" indent="-228600" algn="l" rtl="0" eaLnBrk="0" fontAlgn="base" hangingPunct="0">
              <a:spcBef>
                <a:spcPct val="20000"/>
              </a:spcBef>
              <a:spcAft>
                <a:spcPct val="0"/>
              </a:spcAft>
              <a:buClr>
                <a:srgbClr val="92D050"/>
              </a:buClr>
              <a:buChar char="•"/>
              <a:defRPr sz="2400">
                <a:solidFill>
                  <a:schemeClr val="tx1"/>
                </a:solidFill>
                <a:latin typeface="Cambria" panose="02040503050406030204" pitchFamily="18" charset="0"/>
              </a:defRPr>
            </a:lvl3pPr>
            <a:lvl4pPr marL="1600200" indent="-228600"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7400" indent="-228600"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Aft>
                <a:spcPts val="600"/>
              </a:spcAft>
              <a:buFontTx/>
              <a:buNone/>
              <a:tabLst>
                <a:tab pos="5021263" algn="l"/>
              </a:tabLst>
            </a:pPr>
            <a:r>
              <a:rPr lang="fr-FR" sz="1000" b="0" i="1" kern="0" dirty="0" smtClean="0">
                <a:latin typeface="Arial" panose="020B0604020202020204" pitchFamily="34" charset="0"/>
                <a:cs typeface="Arial" panose="020B0604020202020204" pitchFamily="34" charset="0"/>
              </a:rPr>
              <a:t>Source : INSEE</a:t>
            </a:r>
            <a:endParaRPr lang="fr-FR" sz="1000" b="0" i="1" kern="0" dirty="0">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83420" y="4221088"/>
            <a:ext cx="3846563"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Espace réservé du contenu 2"/>
          <p:cNvSpPr txBox="1">
            <a:spLocks/>
          </p:cNvSpPr>
          <p:nvPr/>
        </p:nvSpPr>
        <p:spPr>
          <a:xfrm>
            <a:off x="5292080" y="3645024"/>
            <a:ext cx="3888432" cy="5400600"/>
          </a:xfrm>
          <a:prstGeom prst="rect">
            <a:avLst/>
          </a:prstGeom>
        </p:spPr>
        <p:txBody>
          <a:bodyPr/>
          <a:lstStyle>
            <a:lvl1pPr marL="342900" indent="-342900" algn="l" rtl="0" eaLnBrk="0" fontAlgn="base" hangingPunct="0">
              <a:spcBef>
                <a:spcPct val="20000"/>
              </a:spcBef>
              <a:spcAft>
                <a:spcPct val="0"/>
              </a:spcAft>
              <a:buClr>
                <a:srgbClr val="002060"/>
              </a:buClr>
              <a:buSzPct val="100000"/>
              <a:buFontTx/>
              <a:buBlip>
                <a:blip r:embed="rId3"/>
              </a:buBlip>
              <a:defRPr sz="2400" b="1">
                <a:solidFill>
                  <a:schemeClr val="tx1"/>
                </a:solidFill>
                <a:latin typeface="Cambria" panose="02040503050406030204" pitchFamily="18" charset="0"/>
                <a:ea typeface="+mn-ea"/>
                <a:cs typeface="+mn-cs"/>
              </a:defRPr>
            </a:lvl1pPr>
            <a:lvl2pPr marL="631825" indent="-268288" algn="l" rtl="0" eaLnBrk="0" fontAlgn="base" hangingPunct="0">
              <a:spcBef>
                <a:spcPct val="20000"/>
              </a:spcBef>
              <a:spcAft>
                <a:spcPct val="0"/>
              </a:spcAft>
              <a:buClr>
                <a:srgbClr val="002060"/>
              </a:buClr>
              <a:buSzPct val="120000"/>
              <a:buFont typeface="Arial" panose="020B0604020202020204" pitchFamily="34" charset="0"/>
              <a:buChar char="•"/>
              <a:tabLst>
                <a:tab pos="631825" algn="l"/>
              </a:tabLst>
              <a:defRPr sz="2400">
                <a:solidFill>
                  <a:schemeClr val="tx1"/>
                </a:solidFill>
                <a:latin typeface="Cambria" panose="02040503050406030204" pitchFamily="18" charset="0"/>
              </a:defRPr>
            </a:lvl2pPr>
            <a:lvl3pPr marL="1143000" indent="-228600" algn="l" rtl="0" eaLnBrk="0" fontAlgn="base" hangingPunct="0">
              <a:spcBef>
                <a:spcPct val="20000"/>
              </a:spcBef>
              <a:spcAft>
                <a:spcPct val="0"/>
              </a:spcAft>
              <a:buClr>
                <a:srgbClr val="92D050"/>
              </a:buClr>
              <a:buChar char="•"/>
              <a:defRPr sz="2400">
                <a:solidFill>
                  <a:schemeClr val="tx1"/>
                </a:solidFill>
                <a:latin typeface="Cambria" panose="02040503050406030204" pitchFamily="18" charset="0"/>
              </a:defRPr>
            </a:lvl3pPr>
            <a:lvl4pPr marL="1600200" indent="-228600"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7400" indent="-228600"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fr-FR" sz="1600" kern="0" dirty="0" smtClean="0">
                <a:latin typeface="Arial" panose="020B0604020202020204" pitchFamily="34" charset="0"/>
                <a:cs typeface="Arial" panose="020B0604020202020204" pitchFamily="34" charset="0"/>
              </a:rPr>
              <a:t>Etablissements créés en 2014 par secteur d’activité</a:t>
            </a:r>
          </a:p>
          <a:p>
            <a:pPr marL="0" indent="0">
              <a:buFontTx/>
              <a:buNone/>
            </a:pPr>
            <a:endParaRPr lang="fr-FR" sz="1600" kern="0" cap="small" dirty="0" smtClean="0">
              <a:latin typeface="Arial" panose="020B0604020202020204" pitchFamily="34" charset="0"/>
              <a:cs typeface="Arial" panose="020B0604020202020204" pitchFamily="34" charset="0"/>
            </a:endParaRPr>
          </a:p>
          <a:p>
            <a:pPr marL="0" indent="0">
              <a:buFontTx/>
              <a:buNone/>
            </a:pPr>
            <a:endParaRPr lang="fr-FR" sz="1600" kern="0" dirty="0" smtClean="0">
              <a:latin typeface="Arial" panose="020B0604020202020204" pitchFamily="34" charset="0"/>
              <a:cs typeface="Arial" panose="020B0604020202020204" pitchFamily="34" charset="0"/>
            </a:endParaRPr>
          </a:p>
          <a:p>
            <a:pPr marL="0" indent="0" algn="just">
              <a:buFontTx/>
              <a:buNone/>
            </a:pPr>
            <a:endParaRPr lang="fr-FR" kern="0" dirty="0"/>
          </a:p>
        </p:txBody>
      </p:sp>
      <p:sp>
        <p:nvSpPr>
          <p:cNvPr id="21" name="Titre 1"/>
          <p:cNvSpPr>
            <a:spLocks noGrp="1"/>
          </p:cNvSpPr>
          <p:nvPr>
            <p:ph type="title"/>
          </p:nvPr>
        </p:nvSpPr>
        <p:spPr>
          <a:xfrm>
            <a:off x="971600" y="0"/>
            <a:ext cx="8172400" cy="692696"/>
          </a:xfrm>
        </p:spPr>
        <p:txBody>
          <a:bodyPr/>
          <a:lstStyle/>
          <a:p>
            <a:r>
              <a:rPr lang="fr-FR" sz="3200" b="1" cap="small" dirty="0" smtClean="0">
                <a:solidFill>
                  <a:schemeClr val="accent6">
                    <a:lumMod val="75000"/>
                  </a:schemeClr>
                </a:solidFill>
                <a:latin typeface="Arial" panose="020B0604020202020204" pitchFamily="34" charset="0"/>
                <a:cs typeface="Arial" panose="020B0604020202020204" pitchFamily="34" charset="0"/>
              </a:rPr>
              <a:t>La structure économique</a:t>
            </a:r>
            <a:endParaRPr lang="fr-FR" sz="3200" b="1" cap="small"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84189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344337D-1B86-49A1-B159-31C249C029FE}" type="slidenum">
              <a:rPr lang="fr-FR" smtClean="0"/>
              <a:pPr>
                <a:defRPr/>
              </a:pPr>
              <a:t>12</a:t>
            </a:fld>
            <a:endParaRPr lang="fr-F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sp>
        <p:nvSpPr>
          <p:cNvPr id="14" name="Titre 1"/>
          <p:cNvSpPr>
            <a:spLocks noGrp="1"/>
          </p:cNvSpPr>
          <p:nvPr>
            <p:ph type="title"/>
          </p:nvPr>
        </p:nvSpPr>
        <p:spPr>
          <a:xfrm>
            <a:off x="971600" y="0"/>
            <a:ext cx="8172400" cy="692696"/>
          </a:xfrm>
        </p:spPr>
        <p:txBody>
          <a:bodyPr/>
          <a:lstStyle/>
          <a:p>
            <a:r>
              <a:rPr lang="fr-FR" sz="3200" b="1" cap="small" dirty="0" smtClean="0">
                <a:solidFill>
                  <a:schemeClr val="accent6">
                    <a:lumMod val="75000"/>
                  </a:schemeClr>
                </a:solidFill>
                <a:latin typeface="Arial" panose="020B0604020202020204" pitchFamily="34" charset="0"/>
                <a:cs typeface="Arial" panose="020B0604020202020204" pitchFamily="34" charset="0"/>
              </a:rPr>
              <a:t>Le commerce</a:t>
            </a:r>
            <a:endParaRPr lang="fr-FR" sz="3200" b="1" cap="small" dirty="0">
              <a:solidFill>
                <a:schemeClr val="accent6">
                  <a:lumMod val="75000"/>
                </a:schemeClr>
              </a:solidFill>
              <a:latin typeface="Arial" panose="020B0604020202020204" pitchFamily="34" charset="0"/>
              <a:cs typeface="Arial" panose="020B0604020202020204" pitchFamily="34" charset="0"/>
            </a:endParaRPr>
          </a:p>
        </p:txBody>
      </p:sp>
      <p:pic>
        <p:nvPicPr>
          <p:cNvPr id="12" name="Image 11"/>
          <p:cNvPicPr/>
          <p:nvPr/>
        </p:nvPicPr>
        <p:blipFill rotWithShape="1">
          <a:blip r:embed="rId2" cstate="print">
            <a:extLst>
              <a:ext uri="{28A0092B-C50C-407E-A947-70E740481C1C}">
                <a14:useLocalDpi xmlns:a14="http://schemas.microsoft.com/office/drawing/2010/main"/>
              </a:ext>
            </a:extLst>
          </a:blip>
          <a:srcRect/>
          <a:stretch/>
        </p:blipFill>
        <p:spPr bwMode="auto">
          <a:xfrm>
            <a:off x="6067089" y="980728"/>
            <a:ext cx="3061000" cy="4549594"/>
          </a:xfrm>
          <a:prstGeom prst="rect">
            <a:avLst/>
          </a:prstGeom>
          <a:ln>
            <a:noFill/>
          </a:ln>
          <a:extLst>
            <a:ext uri="{53640926-AAD7-44D8-BBD7-CCE9431645EC}">
              <a14:shadowObscured xmlns:a14="http://schemas.microsoft.com/office/drawing/2010/main"/>
            </a:ext>
          </a:extLst>
        </p:spPr>
      </p:pic>
      <p:pic>
        <p:nvPicPr>
          <p:cNvPr id="15" name="Image 14"/>
          <p:cNvPicPr/>
          <p:nvPr/>
        </p:nvPicPr>
        <p:blipFill rotWithShape="1">
          <a:blip r:embed="rId3" cstate="print">
            <a:extLst>
              <a:ext uri="{28A0092B-C50C-407E-A947-70E740481C1C}">
                <a14:useLocalDpi xmlns:a14="http://schemas.microsoft.com/office/drawing/2010/main"/>
              </a:ext>
            </a:extLst>
          </a:blip>
          <a:srcRect/>
          <a:stretch/>
        </p:blipFill>
        <p:spPr bwMode="auto">
          <a:xfrm>
            <a:off x="5292080" y="5196908"/>
            <a:ext cx="1836420" cy="1661091"/>
          </a:xfrm>
          <a:prstGeom prst="rect">
            <a:avLst/>
          </a:prstGeom>
          <a:ln>
            <a:noFill/>
          </a:ln>
          <a:extLst>
            <a:ext uri="{53640926-AAD7-44D8-BBD7-CCE9431645EC}">
              <a14:shadowObscured xmlns:a14="http://schemas.microsoft.com/office/drawing/2010/main"/>
            </a:ext>
          </a:extLst>
        </p:spPr>
      </p:pic>
      <p:pic>
        <p:nvPicPr>
          <p:cNvPr id="18" name="Image 17"/>
          <p:cNvPicPr/>
          <p:nvPr/>
        </p:nvPicPr>
        <p:blipFill rotWithShape="1">
          <a:blip r:embed="rId4" cstate="print">
            <a:extLst>
              <a:ext uri="{28A0092B-C50C-407E-A947-70E740481C1C}">
                <a14:useLocalDpi xmlns:a14="http://schemas.microsoft.com/office/drawing/2010/main"/>
              </a:ext>
            </a:extLst>
          </a:blip>
          <a:srcRect/>
          <a:stretch/>
        </p:blipFill>
        <p:spPr bwMode="auto">
          <a:xfrm>
            <a:off x="7291669" y="5670822"/>
            <a:ext cx="1836420" cy="1202690"/>
          </a:xfrm>
          <a:prstGeom prst="rect">
            <a:avLst/>
          </a:prstGeom>
          <a:ln>
            <a:noFill/>
          </a:ln>
          <a:extLst>
            <a:ext uri="{53640926-AAD7-44D8-BBD7-CCE9431645EC}">
              <a14:shadowObscured xmlns:a14="http://schemas.microsoft.com/office/drawing/2010/main"/>
            </a:ext>
          </a:extLst>
        </p:spPr>
      </p:pic>
      <p:sp>
        <p:nvSpPr>
          <p:cNvPr id="19" name="Espace réservé du contenu 14"/>
          <p:cNvSpPr txBox="1">
            <a:spLocks/>
          </p:cNvSpPr>
          <p:nvPr/>
        </p:nvSpPr>
        <p:spPr>
          <a:xfrm>
            <a:off x="7148649" y="5152794"/>
            <a:ext cx="1966759" cy="518028"/>
          </a:xfrm>
          <a:prstGeom prst="rect">
            <a:avLst/>
          </a:prstGeom>
        </p:spPr>
        <p:txBody>
          <a:bodyPr/>
          <a:lstStyle>
            <a:lvl1pPr marL="342900" indent="-342900" algn="l" rtl="0" eaLnBrk="0" fontAlgn="base" hangingPunct="0">
              <a:spcBef>
                <a:spcPct val="20000"/>
              </a:spcBef>
              <a:spcAft>
                <a:spcPct val="0"/>
              </a:spcAft>
              <a:buClr>
                <a:srgbClr val="002060"/>
              </a:buClr>
              <a:buSzPct val="100000"/>
              <a:buFontTx/>
              <a:buBlip>
                <a:blip r:embed="rId5"/>
              </a:buBlip>
              <a:defRPr sz="2400" b="1">
                <a:solidFill>
                  <a:schemeClr val="tx1"/>
                </a:solidFill>
                <a:latin typeface="Cambria" panose="02040503050406030204" pitchFamily="18" charset="0"/>
                <a:ea typeface="+mn-ea"/>
                <a:cs typeface="+mn-cs"/>
              </a:defRPr>
            </a:lvl1pPr>
            <a:lvl2pPr marL="631825" indent="-268288" algn="l" rtl="0" eaLnBrk="0" fontAlgn="base" hangingPunct="0">
              <a:spcBef>
                <a:spcPct val="20000"/>
              </a:spcBef>
              <a:spcAft>
                <a:spcPct val="0"/>
              </a:spcAft>
              <a:buClr>
                <a:srgbClr val="002060"/>
              </a:buClr>
              <a:buSzPct val="120000"/>
              <a:buFont typeface="Arial" panose="020B0604020202020204" pitchFamily="34" charset="0"/>
              <a:buChar char="•"/>
              <a:tabLst>
                <a:tab pos="631825" algn="l"/>
              </a:tabLst>
              <a:defRPr sz="2400">
                <a:solidFill>
                  <a:schemeClr val="tx1"/>
                </a:solidFill>
                <a:latin typeface="Cambria" panose="02040503050406030204" pitchFamily="18" charset="0"/>
              </a:defRPr>
            </a:lvl2pPr>
            <a:lvl3pPr marL="1143000" indent="-228600" algn="l" rtl="0" eaLnBrk="0" fontAlgn="base" hangingPunct="0">
              <a:spcBef>
                <a:spcPct val="20000"/>
              </a:spcBef>
              <a:spcAft>
                <a:spcPct val="0"/>
              </a:spcAft>
              <a:buClr>
                <a:srgbClr val="92D050"/>
              </a:buClr>
              <a:buChar char="•"/>
              <a:defRPr sz="2400">
                <a:solidFill>
                  <a:schemeClr val="tx1"/>
                </a:solidFill>
                <a:latin typeface="Cambria" panose="02040503050406030204" pitchFamily="18" charset="0"/>
              </a:defRPr>
            </a:lvl3pPr>
            <a:lvl4pPr marL="1600200" indent="-228600"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7400" indent="-228600"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spcAft>
                <a:spcPts val="600"/>
              </a:spcAft>
              <a:buFontTx/>
              <a:buNone/>
              <a:tabLst>
                <a:tab pos="5021263" algn="l"/>
              </a:tabLst>
            </a:pPr>
            <a:r>
              <a:rPr lang="fr-FR" sz="1200" b="0" i="1" kern="0" dirty="0" smtClean="0">
                <a:latin typeface="Arial" panose="020B0604020202020204" pitchFamily="34" charset="0"/>
                <a:cs typeface="Arial" panose="020B0604020202020204" pitchFamily="34" charset="0"/>
              </a:rPr>
              <a:t>Source : diagnostic SCOT Mars 2014</a:t>
            </a:r>
            <a:endParaRPr lang="fr-FR" sz="1200" b="0" i="1" kern="0" dirty="0">
              <a:latin typeface="Arial" panose="020B0604020202020204" pitchFamily="34" charset="0"/>
              <a:cs typeface="Arial" panose="020B0604020202020204" pitchFamily="34" charset="0"/>
            </a:endParaRPr>
          </a:p>
        </p:txBody>
      </p:sp>
      <p:sp>
        <p:nvSpPr>
          <p:cNvPr id="20" name="Espace réservé du contenu 2"/>
          <p:cNvSpPr txBox="1">
            <a:spLocks/>
          </p:cNvSpPr>
          <p:nvPr/>
        </p:nvSpPr>
        <p:spPr>
          <a:xfrm>
            <a:off x="1115616" y="1225218"/>
            <a:ext cx="4248472" cy="5400600"/>
          </a:xfrm>
          <a:prstGeom prst="rect">
            <a:avLst/>
          </a:prstGeom>
        </p:spPr>
        <p:txBody>
          <a:bodyPr/>
          <a:lstStyle>
            <a:lvl1pPr marL="342900" indent="-342900" algn="l" rtl="0" eaLnBrk="0" fontAlgn="base" hangingPunct="0">
              <a:spcBef>
                <a:spcPct val="20000"/>
              </a:spcBef>
              <a:spcAft>
                <a:spcPct val="0"/>
              </a:spcAft>
              <a:buClr>
                <a:srgbClr val="002060"/>
              </a:buClr>
              <a:buSzPct val="100000"/>
              <a:buFontTx/>
              <a:buBlip>
                <a:blip r:embed="rId5"/>
              </a:buBlip>
              <a:defRPr sz="2400" b="1">
                <a:solidFill>
                  <a:schemeClr val="tx1"/>
                </a:solidFill>
                <a:latin typeface="Cambria" panose="02040503050406030204" pitchFamily="18" charset="0"/>
                <a:ea typeface="+mn-ea"/>
                <a:cs typeface="+mn-cs"/>
              </a:defRPr>
            </a:lvl1pPr>
            <a:lvl2pPr marL="631825" indent="-268288" algn="l" rtl="0" eaLnBrk="0" fontAlgn="base" hangingPunct="0">
              <a:spcBef>
                <a:spcPct val="20000"/>
              </a:spcBef>
              <a:spcAft>
                <a:spcPct val="0"/>
              </a:spcAft>
              <a:buClr>
                <a:srgbClr val="002060"/>
              </a:buClr>
              <a:buSzPct val="120000"/>
              <a:buFont typeface="Arial" panose="020B0604020202020204" pitchFamily="34" charset="0"/>
              <a:buChar char="•"/>
              <a:tabLst>
                <a:tab pos="631825" algn="l"/>
              </a:tabLst>
              <a:defRPr sz="2400">
                <a:solidFill>
                  <a:schemeClr val="tx1"/>
                </a:solidFill>
                <a:latin typeface="Cambria" panose="02040503050406030204" pitchFamily="18" charset="0"/>
              </a:defRPr>
            </a:lvl2pPr>
            <a:lvl3pPr marL="1143000" indent="-228600" algn="l" rtl="0" eaLnBrk="0" fontAlgn="base" hangingPunct="0">
              <a:spcBef>
                <a:spcPct val="20000"/>
              </a:spcBef>
              <a:spcAft>
                <a:spcPct val="0"/>
              </a:spcAft>
              <a:buClr>
                <a:srgbClr val="92D050"/>
              </a:buClr>
              <a:buChar char="•"/>
              <a:defRPr sz="2400">
                <a:solidFill>
                  <a:schemeClr val="tx1"/>
                </a:solidFill>
                <a:latin typeface="Cambria" panose="02040503050406030204" pitchFamily="18" charset="0"/>
              </a:defRPr>
            </a:lvl3pPr>
            <a:lvl4pPr marL="1600200" indent="-228600"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7400" indent="-228600"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61938" indent="-261938"/>
            <a:r>
              <a:rPr lang="fr-FR" sz="1800" dirty="0" smtClean="0">
                <a:latin typeface="Arial" panose="020B0604020202020204" pitchFamily="34" charset="0"/>
                <a:cs typeface="Arial" panose="020B0604020202020204" pitchFamily="34" charset="0"/>
              </a:rPr>
              <a:t>Une offre commerciale complète permettant de  </a:t>
            </a:r>
            <a:r>
              <a:rPr lang="fr-FR" sz="1800" dirty="0">
                <a:latin typeface="Arial" panose="020B0604020202020204" pitchFamily="34" charset="0"/>
                <a:cs typeface="Arial" panose="020B0604020202020204" pitchFamily="34" charset="0"/>
              </a:rPr>
              <a:t>satisfaire les besoins quotidiens, hebdomadaires et </a:t>
            </a:r>
            <a:r>
              <a:rPr lang="fr-FR" sz="1800" dirty="0" smtClean="0">
                <a:latin typeface="Arial" panose="020B0604020202020204" pitchFamily="34" charset="0"/>
                <a:cs typeface="Arial" panose="020B0604020202020204" pitchFamily="34" charset="0"/>
              </a:rPr>
              <a:t>mensuels.</a:t>
            </a:r>
          </a:p>
          <a:p>
            <a:pPr marL="261938" indent="-261938">
              <a:spcBef>
                <a:spcPts val="1200"/>
              </a:spcBef>
            </a:pPr>
            <a:r>
              <a:rPr lang="fr-FR" sz="1800" dirty="0" smtClean="0">
                <a:latin typeface="Arial" panose="020B0604020202020204" pitchFamily="34" charset="0"/>
                <a:cs typeface="Arial" panose="020B0604020202020204" pitchFamily="34" charset="0"/>
              </a:rPr>
              <a:t>Un tissu </a:t>
            </a:r>
            <a:r>
              <a:rPr lang="fr-FR" sz="1800" dirty="0">
                <a:latin typeface="Arial" panose="020B0604020202020204" pitchFamily="34" charset="0"/>
                <a:cs typeface="Arial" panose="020B0604020202020204" pitchFamily="34" charset="0"/>
              </a:rPr>
              <a:t>commercial </a:t>
            </a:r>
            <a:r>
              <a:rPr lang="fr-FR" sz="1800" dirty="0" smtClean="0">
                <a:latin typeface="Arial" panose="020B0604020202020204" pitchFamily="34" charset="0"/>
                <a:cs typeface="Arial" panose="020B0604020202020204" pitchFamily="34" charset="0"/>
              </a:rPr>
              <a:t>géographiquement </a:t>
            </a:r>
            <a:r>
              <a:rPr lang="fr-FR" sz="1800" dirty="0">
                <a:latin typeface="Arial" panose="020B0604020202020204" pitchFamily="34" charset="0"/>
                <a:cs typeface="Arial" panose="020B0604020202020204" pitchFamily="34" charset="0"/>
              </a:rPr>
              <a:t>bien positionné au regard des infrastructures de communication </a:t>
            </a:r>
            <a:r>
              <a:rPr lang="fr-FR" sz="1800" dirty="0" smtClean="0">
                <a:latin typeface="Arial" panose="020B0604020202020204" pitchFamily="34" charset="0"/>
                <a:cs typeface="Arial" panose="020B0604020202020204" pitchFamily="34" charset="0"/>
              </a:rPr>
              <a:t>et </a:t>
            </a:r>
            <a:r>
              <a:rPr lang="fr-FR" sz="1800" dirty="0">
                <a:latin typeface="Arial" panose="020B0604020202020204" pitchFamily="34" charset="0"/>
                <a:cs typeface="Arial" panose="020B0604020202020204" pitchFamily="34" charset="0"/>
              </a:rPr>
              <a:t>de la répartition de la population permanente et touristique. </a:t>
            </a:r>
            <a:endParaRPr lang="fr-FR" sz="1800" dirty="0" smtClean="0">
              <a:latin typeface="Arial" panose="020B0604020202020204" pitchFamily="34" charset="0"/>
              <a:cs typeface="Arial" panose="020B0604020202020204" pitchFamily="34" charset="0"/>
            </a:endParaRPr>
          </a:p>
          <a:p>
            <a:pPr marL="261938" indent="-261938">
              <a:spcBef>
                <a:spcPts val="1200"/>
              </a:spcBef>
            </a:pPr>
            <a:r>
              <a:rPr lang="fr-FR" sz="1800" dirty="0" smtClean="0">
                <a:latin typeface="Arial" panose="020B0604020202020204" pitchFamily="34" charset="0"/>
                <a:cs typeface="Arial" panose="020B0604020202020204" pitchFamily="34" charset="0"/>
              </a:rPr>
              <a:t>Une </a:t>
            </a:r>
            <a:r>
              <a:rPr lang="fr-FR" sz="1800" dirty="0">
                <a:latin typeface="Arial" panose="020B0604020202020204" pitchFamily="34" charset="0"/>
                <a:cs typeface="Arial" panose="020B0604020202020204" pitchFamily="34" charset="0"/>
              </a:rPr>
              <a:t>hiérarchisation des pôles </a:t>
            </a:r>
            <a:r>
              <a:rPr lang="fr-FR" sz="1800" dirty="0" smtClean="0">
                <a:latin typeface="Arial" panose="020B0604020202020204" pitchFamily="34" charset="0"/>
                <a:cs typeface="Arial" panose="020B0604020202020204" pitchFamily="34" charset="0"/>
              </a:rPr>
              <a:t>:</a:t>
            </a:r>
          </a:p>
          <a:p>
            <a:pPr marL="550863" lvl="1" indent="-261938"/>
            <a:r>
              <a:rPr lang="fr-FR" sz="1800" dirty="0" smtClean="0">
                <a:latin typeface="Arial" panose="020B0604020202020204" pitchFamily="34" charset="0"/>
                <a:cs typeface="Arial" panose="020B0604020202020204" pitchFamily="34" charset="0"/>
              </a:rPr>
              <a:t>Les </a:t>
            </a:r>
            <a:r>
              <a:rPr lang="fr-FR" sz="1800" dirty="0">
                <a:latin typeface="Arial" panose="020B0604020202020204" pitchFamily="34" charset="0"/>
                <a:cs typeface="Arial" panose="020B0604020202020204" pitchFamily="34" charset="0"/>
              </a:rPr>
              <a:t>pôles structurants : Biscarrosse et </a:t>
            </a:r>
            <a:r>
              <a:rPr lang="fr-FR" sz="1800" dirty="0" smtClean="0">
                <a:latin typeface="Arial" panose="020B0604020202020204" pitchFamily="34" charset="0"/>
                <a:cs typeface="Arial" panose="020B0604020202020204" pitchFamily="34" charset="0"/>
              </a:rPr>
              <a:t>Mimizan</a:t>
            </a:r>
          </a:p>
          <a:p>
            <a:pPr marL="550863" lvl="1" indent="-261938"/>
            <a:r>
              <a:rPr lang="fr-FR" sz="1800" dirty="0" smtClean="0">
                <a:latin typeface="Arial" panose="020B0604020202020204" pitchFamily="34" charset="0"/>
                <a:cs typeface="Arial" panose="020B0604020202020204" pitchFamily="34" charset="0"/>
              </a:rPr>
              <a:t>Les </a:t>
            </a:r>
            <a:r>
              <a:rPr lang="fr-FR" sz="1800" dirty="0">
                <a:latin typeface="Arial" panose="020B0604020202020204" pitchFamily="34" charset="0"/>
                <a:cs typeface="Arial" panose="020B0604020202020204" pitchFamily="34" charset="0"/>
              </a:rPr>
              <a:t>pôles secondaires : </a:t>
            </a:r>
            <a:r>
              <a:rPr lang="fr-FR" sz="1800" dirty="0" smtClean="0">
                <a:latin typeface="Arial" panose="020B0604020202020204" pitchFamily="34" charset="0"/>
                <a:cs typeface="Arial" panose="020B0604020202020204" pitchFamily="34" charset="0"/>
              </a:rPr>
              <a:t>               </a:t>
            </a:r>
            <a:r>
              <a:rPr lang="fr-FR" sz="1800" dirty="0" err="1" smtClean="0">
                <a:latin typeface="Arial" panose="020B0604020202020204" pitchFamily="34" charset="0"/>
                <a:cs typeface="Arial" panose="020B0604020202020204" pitchFamily="34" charset="0"/>
              </a:rPr>
              <a:t>Parentis</a:t>
            </a:r>
            <a:r>
              <a:rPr lang="fr-FR" sz="1800" dirty="0" smtClean="0">
                <a:latin typeface="Arial" panose="020B0604020202020204" pitchFamily="34" charset="0"/>
                <a:cs typeface="Arial" panose="020B0604020202020204" pitchFamily="34" charset="0"/>
              </a:rPr>
              <a:t>-en-Born</a:t>
            </a:r>
            <a:endParaRPr lang="fr-FR" sz="1800" dirty="0">
              <a:latin typeface="Arial" panose="020B0604020202020204" pitchFamily="34" charset="0"/>
              <a:cs typeface="Arial" panose="020B0604020202020204" pitchFamily="34" charset="0"/>
            </a:endParaRPr>
          </a:p>
          <a:p>
            <a:pPr marL="550863" lvl="1" indent="-261938"/>
            <a:r>
              <a:rPr lang="fr-FR" sz="1800" dirty="0" smtClean="0">
                <a:latin typeface="Arial" panose="020B0604020202020204" pitchFamily="34" charset="0"/>
                <a:cs typeface="Arial" panose="020B0604020202020204" pitchFamily="34" charset="0"/>
              </a:rPr>
              <a:t>Les </a:t>
            </a:r>
            <a:r>
              <a:rPr lang="fr-FR" sz="1800" dirty="0">
                <a:latin typeface="Arial" panose="020B0604020202020204" pitchFamily="34" charset="0"/>
                <a:cs typeface="Arial" panose="020B0604020202020204" pitchFamily="34" charset="0"/>
              </a:rPr>
              <a:t>pôles de Proximité : </a:t>
            </a:r>
            <a:r>
              <a:rPr lang="fr-FR" sz="1800" dirty="0" err="1" smtClean="0">
                <a:latin typeface="Arial" panose="020B0604020202020204" pitchFamily="34" charset="0"/>
                <a:cs typeface="Arial" panose="020B0604020202020204" pitchFamily="34" charset="0"/>
              </a:rPr>
              <a:t>Sanguinet</a:t>
            </a:r>
            <a:r>
              <a:rPr lang="fr-FR" sz="1800" dirty="0" smtClean="0">
                <a:latin typeface="Arial" panose="020B0604020202020204" pitchFamily="34" charset="0"/>
                <a:cs typeface="Arial" panose="020B0604020202020204" pitchFamily="34" charset="0"/>
              </a:rPr>
              <a:t>, </a:t>
            </a:r>
            <a:r>
              <a:rPr lang="fr-FR" sz="1800" dirty="0" err="1" smtClean="0">
                <a:latin typeface="Arial" panose="020B0604020202020204" pitchFamily="34" charset="0"/>
                <a:cs typeface="Arial" panose="020B0604020202020204" pitchFamily="34" charset="0"/>
              </a:rPr>
              <a:t>Pontenx</a:t>
            </a:r>
            <a:r>
              <a:rPr lang="fr-FR" sz="1800" dirty="0" smtClean="0">
                <a:latin typeface="Arial" panose="020B0604020202020204" pitchFamily="34" charset="0"/>
                <a:cs typeface="Arial" panose="020B0604020202020204" pitchFamily="34" charset="0"/>
              </a:rPr>
              <a:t> et </a:t>
            </a:r>
            <a:r>
              <a:rPr lang="fr-FR" sz="1800" dirty="0" err="1" smtClean="0">
                <a:latin typeface="Arial" panose="020B0604020202020204" pitchFamily="34" charset="0"/>
                <a:cs typeface="Arial" panose="020B0604020202020204" pitchFamily="34" charset="0"/>
              </a:rPr>
              <a:t>Ychoux</a:t>
            </a:r>
            <a:endParaRPr lang="fr-FR" sz="1800" dirty="0">
              <a:latin typeface="Arial" panose="020B0604020202020204" pitchFamily="34" charset="0"/>
              <a:cs typeface="Arial" panose="020B0604020202020204" pitchFamily="34" charset="0"/>
            </a:endParaRPr>
          </a:p>
          <a:p>
            <a:pPr marL="261938" indent="-261938"/>
            <a:endParaRPr lang="fr-FR" sz="1600" kern="0" cap="small" dirty="0" smtClean="0">
              <a:latin typeface="Arial" panose="020B0604020202020204" pitchFamily="34" charset="0"/>
              <a:cs typeface="Arial" panose="020B0604020202020204" pitchFamily="34" charset="0"/>
            </a:endParaRPr>
          </a:p>
          <a:p>
            <a:pPr marL="0" indent="0">
              <a:buFontTx/>
              <a:buNone/>
            </a:pPr>
            <a:endParaRPr lang="fr-FR" sz="1600" kern="0" dirty="0" smtClean="0">
              <a:latin typeface="Arial" panose="020B0604020202020204" pitchFamily="34" charset="0"/>
              <a:cs typeface="Arial" panose="020B0604020202020204" pitchFamily="34" charset="0"/>
            </a:endParaRPr>
          </a:p>
          <a:p>
            <a:pPr marL="0" indent="0" algn="just">
              <a:buFontTx/>
              <a:buNone/>
            </a:pPr>
            <a:endParaRPr lang="fr-FR" kern="0" dirty="0"/>
          </a:p>
        </p:txBody>
      </p:sp>
    </p:spTree>
    <p:extLst>
      <p:ext uri="{BB962C8B-B14F-4D97-AF65-F5344CB8AC3E}">
        <p14:creationId xmlns:p14="http://schemas.microsoft.com/office/powerpoint/2010/main" val="240228680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344337D-1B86-49A1-B159-31C249C029FE}" type="slidenum">
              <a:rPr lang="fr-FR" smtClean="0"/>
              <a:pPr>
                <a:defRPr/>
              </a:pPr>
              <a:t>13</a:t>
            </a:fld>
            <a:endParaRPr lang="fr-F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sp>
        <p:nvSpPr>
          <p:cNvPr id="14" name="Titre 1"/>
          <p:cNvSpPr>
            <a:spLocks noGrp="1"/>
          </p:cNvSpPr>
          <p:nvPr>
            <p:ph type="title"/>
          </p:nvPr>
        </p:nvSpPr>
        <p:spPr>
          <a:xfrm>
            <a:off x="1087712" y="43542"/>
            <a:ext cx="8172400" cy="692696"/>
          </a:xfrm>
        </p:spPr>
        <p:txBody>
          <a:bodyPr/>
          <a:lstStyle/>
          <a:p>
            <a:r>
              <a:rPr lang="fr-FR" sz="3200" b="1" cap="small" dirty="0" smtClean="0">
                <a:solidFill>
                  <a:schemeClr val="accent6">
                    <a:lumMod val="75000"/>
                  </a:schemeClr>
                </a:solidFill>
                <a:latin typeface="Arial" panose="020B0604020202020204" pitchFamily="34" charset="0"/>
                <a:cs typeface="Arial" panose="020B0604020202020204" pitchFamily="34" charset="0"/>
              </a:rPr>
              <a:t>Zoom : pôle structurant de Biscarrosse</a:t>
            </a:r>
            <a:endParaRPr lang="fr-FR" sz="3200" b="1" cap="small" dirty="0">
              <a:solidFill>
                <a:schemeClr val="accent6">
                  <a:lumMod val="75000"/>
                </a:schemeClr>
              </a:solidFill>
              <a:latin typeface="Arial" panose="020B0604020202020204" pitchFamily="34" charset="0"/>
              <a:cs typeface="Arial" panose="020B0604020202020204" pitchFamily="34" charset="0"/>
            </a:endParaRPr>
          </a:p>
        </p:txBody>
      </p:sp>
      <p:sp>
        <p:nvSpPr>
          <p:cNvPr id="20" name="Espace réservé du contenu 2"/>
          <p:cNvSpPr txBox="1">
            <a:spLocks/>
          </p:cNvSpPr>
          <p:nvPr/>
        </p:nvSpPr>
        <p:spPr>
          <a:xfrm>
            <a:off x="1115615" y="1215802"/>
            <a:ext cx="8068713" cy="4392488"/>
          </a:xfrm>
          <a:prstGeom prst="rect">
            <a:avLst/>
          </a:prstGeom>
        </p:spPr>
        <p:txBody>
          <a:bodyPr/>
          <a:lstStyle>
            <a:lvl1pPr marL="342900" indent="-342900" algn="l" rtl="0" eaLnBrk="0" fontAlgn="base" hangingPunct="0">
              <a:spcBef>
                <a:spcPct val="20000"/>
              </a:spcBef>
              <a:spcAft>
                <a:spcPct val="0"/>
              </a:spcAft>
              <a:buClr>
                <a:srgbClr val="002060"/>
              </a:buClr>
              <a:buSzPct val="100000"/>
              <a:buFontTx/>
              <a:buBlip>
                <a:blip r:embed="rId2"/>
              </a:buBlip>
              <a:defRPr sz="2400" b="1">
                <a:solidFill>
                  <a:schemeClr val="tx1"/>
                </a:solidFill>
                <a:latin typeface="Cambria" panose="02040503050406030204" pitchFamily="18" charset="0"/>
                <a:ea typeface="+mn-ea"/>
                <a:cs typeface="+mn-cs"/>
              </a:defRPr>
            </a:lvl1pPr>
            <a:lvl2pPr marL="631825" indent="-268288" algn="l" rtl="0" eaLnBrk="0" fontAlgn="base" hangingPunct="0">
              <a:spcBef>
                <a:spcPct val="20000"/>
              </a:spcBef>
              <a:spcAft>
                <a:spcPct val="0"/>
              </a:spcAft>
              <a:buClr>
                <a:srgbClr val="002060"/>
              </a:buClr>
              <a:buSzPct val="120000"/>
              <a:buFont typeface="Arial" panose="020B0604020202020204" pitchFamily="34" charset="0"/>
              <a:buChar char="•"/>
              <a:tabLst>
                <a:tab pos="631825" algn="l"/>
              </a:tabLst>
              <a:defRPr sz="2400">
                <a:solidFill>
                  <a:schemeClr val="tx1"/>
                </a:solidFill>
                <a:latin typeface="Cambria" panose="02040503050406030204" pitchFamily="18" charset="0"/>
              </a:defRPr>
            </a:lvl2pPr>
            <a:lvl3pPr marL="1143000" indent="-228600" algn="l" rtl="0" eaLnBrk="0" fontAlgn="base" hangingPunct="0">
              <a:spcBef>
                <a:spcPct val="20000"/>
              </a:spcBef>
              <a:spcAft>
                <a:spcPct val="0"/>
              </a:spcAft>
              <a:buClr>
                <a:srgbClr val="92D050"/>
              </a:buClr>
              <a:buChar char="•"/>
              <a:defRPr sz="2400">
                <a:solidFill>
                  <a:schemeClr val="tx1"/>
                </a:solidFill>
                <a:latin typeface="Cambria" panose="02040503050406030204" pitchFamily="18" charset="0"/>
              </a:defRPr>
            </a:lvl3pPr>
            <a:lvl4pPr marL="1600200" indent="-228600"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7400" indent="-228600"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61938" indent="-261938">
              <a:spcBef>
                <a:spcPts val="1200"/>
              </a:spcBef>
            </a:pPr>
            <a:r>
              <a:rPr lang="fr-FR" sz="1800" dirty="0">
                <a:latin typeface="Arial" panose="020B0604020202020204" pitchFamily="34" charset="0"/>
                <a:cs typeface="Arial" panose="020B0604020202020204" pitchFamily="34" charset="0"/>
              </a:rPr>
              <a:t>E</a:t>
            </a:r>
            <a:r>
              <a:rPr lang="fr-FR" sz="1800" dirty="0" smtClean="0">
                <a:latin typeface="Arial" panose="020B0604020202020204" pitchFamily="34" charset="0"/>
                <a:cs typeface="Arial" panose="020B0604020202020204" pitchFamily="34" charset="0"/>
              </a:rPr>
              <a:t>conomie </a:t>
            </a:r>
            <a:r>
              <a:rPr lang="fr-FR" sz="1800" dirty="0" err="1">
                <a:latin typeface="Arial" panose="020B0604020202020204" pitchFamily="34" charset="0"/>
                <a:cs typeface="Arial" panose="020B0604020202020204" pitchFamily="34" charset="0"/>
              </a:rPr>
              <a:t>biscarrossaise</a:t>
            </a:r>
            <a:r>
              <a:rPr lang="fr-FR" sz="1800" dirty="0">
                <a:latin typeface="Arial" panose="020B0604020202020204" pitchFamily="34" charset="0"/>
                <a:cs typeface="Arial" panose="020B0604020202020204" pitchFamily="34" charset="0"/>
              </a:rPr>
              <a:t> </a:t>
            </a:r>
            <a:r>
              <a:rPr lang="fr-FR" sz="1800" dirty="0" smtClean="0">
                <a:latin typeface="Arial" panose="020B0604020202020204" pitchFamily="34" charset="0"/>
                <a:cs typeface="Arial" panose="020B0604020202020204" pitchFamily="34" charset="0"/>
              </a:rPr>
              <a:t>qui pose </a:t>
            </a:r>
            <a:r>
              <a:rPr lang="fr-FR" sz="1800" dirty="0">
                <a:latin typeface="Arial" panose="020B0604020202020204" pitchFamily="34" charset="0"/>
                <a:cs typeface="Arial" panose="020B0604020202020204" pitchFamily="34" charset="0"/>
              </a:rPr>
              <a:t>la question de son « arythmie » </a:t>
            </a:r>
            <a:r>
              <a:rPr lang="fr-FR" sz="1800" b="0" dirty="0">
                <a:latin typeface="Arial" panose="020B0604020202020204" pitchFamily="34" charset="0"/>
                <a:cs typeface="Arial" panose="020B0604020202020204" pitchFamily="34" charset="0"/>
              </a:rPr>
              <a:t>(périodes creuses et pleines</a:t>
            </a:r>
            <a:r>
              <a:rPr lang="fr-FR" sz="1800" b="0" dirty="0" smtClean="0">
                <a:latin typeface="Arial" panose="020B0604020202020204" pitchFamily="34" charset="0"/>
                <a:cs typeface="Arial" panose="020B0604020202020204" pitchFamily="34" charset="0"/>
              </a:rPr>
              <a:t>) </a:t>
            </a:r>
            <a:endParaRPr lang="fr-FR" sz="1800" b="0" dirty="0">
              <a:latin typeface="Arial" panose="020B0604020202020204" pitchFamily="34" charset="0"/>
              <a:cs typeface="Arial" panose="020B0604020202020204" pitchFamily="34" charset="0"/>
            </a:endParaRPr>
          </a:p>
          <a:p>
            <a:pPr marL="261938" indent="-261938">
              <a:spcBef>
                <a:spcPts val="1200"/>
              </a:spcBef>
            </a:pPr>
            <a:r>
              <a:rPr lang="fr-FR" sz="1800" dirty="0" smtClean="0">
                <a:latin typeface="Arial" panose="020B0604020202020204" pitchFamily="34" charset="0"/>
                <a:cs typeface="Arial" panose="020B0604020202020204" pitchFamily="34" charset="0"/>
              </a:rPr>
              <a:t>Principaux </a:t>
            </a:r>
            <a:r>
              <a:rPr lang="fr-FR" sz="1800" dirty="0">
                <a:latin typeface="Arial" panose="020B0604020202020204" pitchFamily="34" charset="0"/>
                <a:cs typeface="Arial" panose="020B0604020202020204" pitchFamily="34" charset="0"/>
              </a:rPr>
              <a:t>parcs d’activités </a:t>
            </a:r>
            <a:r>
              <a:rPr lang="fr-FR" sz="1800" dirty="0" smtClean="0">
                <a:latin typeface="Arial" panose="020B0604020202020204" pitchFamily="34" charset="0"/>
                <a:cs typeface="Arial" panose="020B0604020202020204" pitchFamily="34" charset="0"/>
              </a:rPr>
              <a:t>souffrant </a:t>
            </a:r>
            <a:r>
              <a:rPr lang="fr-FR" sz="1800" dirty="0">
                <a:latin typeface="Arial" panose="020B0604020202020204" pitchFamily="34" charset="0"/>
                <a:cs typeface="Arial" panose="020B0604020202020204" pitchFamily="34" charset="0"/>
              </a:rPr>
              <a:t>de leur enclavement et </a:t>
            </a:r>
            <a:r>
              <a:rPr lang="fr-FR" sz="1800" dirty="0" smtClean="0">
                <a:latin typeface="Arial" panose="020B0604020202020204" pitchFamily="34" charset="0"/>
                <a:cs typeface="Arial" panose="020B0604020202020204" pitchFamily="34" charset="0"/>
              </a:rPr>
              <a:t>des faibles possibilités d’évolution</a:t>
            </a:r>
          </a:p>
          <a:p>
            <a:pPr marL="261938" indent="-261938">
              <a:spcBef>
                <a:spcPts val="0"/>
              </a:spcBef>
            </a:pPr>
            <a:endParaRPr lang="fr-FR" sz="1800" dirty="0" smtClean="0">
              <a:latin typeface="Arial" panose="020B0604020202020204" pitchFamily="34" charset="0"/>
              <a:cs typeface="Arial" panose="020B0604020202020204" pitchFamily="34" charset="0"/>
            </a:endParaRPr>
          </a:p>
          <a:p>
            <a:pPr marL="0" indent="0">
              <a:spcBef>
                <a:spcPts val="1200"/>
              </a:spcBef>
              <a:buNone/>
            </a:pPr>
            <a:r>
              <a:rPr lang="fr-FR" sz="1800" dirty="0" smtClean="0">
                <a:solidFill>
                  <a:srgbClr val="00B0F0"/>
                </a:solidFill>
                <a:latin typeface="Arial" panose="020B0604020202020204" pitchFamily="34" charset="0"/>
                <a:cs typeface="Arial" panose="020B0604020202020204" pitchFamily="34" charset="0"/>
              </a:rPr>
              <a:t>Objectifs affichés au PADD </a:t>
            </a:r>
            <a:r>
              <a:rPr lang="fr-FR" sz="1800" dirty="0" smtClean="0">
                <a:latin typeface="Arial" panose="020B0604020202020204" pitchFamily="34" charset="0"/>
                <a:cs typeface="Arial" panose="020B0604020202020204" pitchFamily="34" charset="0"/>
              </a:rPr>
              <a:t>(en cours)  </a:t>
            </a:r>
          </a:p>
          <a:p>
            <a:r>
              <a:rPr lang="fr-FR" sz="1800" dirty="0" smtClean="0">
                <a:latin typeface="Arial" panose="020B0604020202020204" pitchFamily="34" charset="0"/>
                <a:cs typeface="Arial" panose="020B0604020202020204" pitchFamily="34" charset="0"/>
              </a:rPr>
              <a:t>Proposer une révision des schémas d’organisation commerciale des centres </a:t>
            </a:r>
            <a:r>
              <a:rPr lang="fr-FR" sz="1800" b="0" dirty="0" smtClean="0">
                <a:latin typeface="Arial" panose="020B0604020202020204" pitchFamily="34" charset="0"/>
                <a:cs typeface="Arial" panose="020B0604020202020204" pitchFamily="34" charset="0"/>
              </a:rPr>
              <a:t>(centre-ville, plage, </a:t>
            </a:r>
            <a:r>
              <a:rPr lang="fr-FR" sz="1800" b="0" dirty="0" err="1" smtClean="0">
                <a:latin typeface="Arial" panose="020B0604020202020204" pitchFamily="34" charset="0"/>
                <a:cs typeface="Arial" panose="020B0604020202020204" pitchFamily="34" charset="0"/>
              </a:rPr>
              <a:t>Navarrosse</a:t>
            </a:r>
            <a:r>
              <a:rPr lang="fr-FR" sz="1800" b="0" dirty="0" smtClean="0">
                <a:latin typeface="Arial" panose="020B0604020202020204" pitchFamily="34" charset="0"/>
                <a:cs typeface="Arial" panose="020B0604020202020204" pitchFamily="34" charset="0"/>
              </a:rPr>
              <a:t>) </a:t>
            </a:r>
            <a:r>
              <a:rPr lang="fr-FR" sz="1800" dirty="0" smtClean="0">
                <a:latin typeface="Arial" panose="020B0604020202020204" pitchFamily="34" charset="0"/>
                <a:cs typeface="Arial" panose="020B0604020202020204" pitchFamily="34" charset="0"/>
              </a:rPr>
              <a:t>notamment par un travail sur la structure urbaine</a:t>
            </a:r>
          </a:p>
          <a:p>
            <a:pPr marL="361950" indent="0">
              <a:buNone/>
            </a:pPr>
            <a:r>
              <a:rPr lang="fr-FR" sz="1600" u="sng" dirty="0" smtClean="0">
                <a:latin typeface="Arial" panose="020B0604020202020204" pitchFamily="34" charset="0"/>
                <a:cs typeface="Arial" panose="020B0604020202020204" pitchFamily="34" charset="0"/>
              </a:rPr>
              <a:t>Pôle commercial de </a:t>
            </a:r>
            <a:r>
              <a:rPr lang="fr-FR" sz="1600" u="sng" dirty="0">
                <a:latin typeface="Arial" panose="020B0604020202020204" pitchFamily="34" charset="0"/>
                <a:cs typeface="Arial" panose="020B0604020202020204" pitchFamily="34" charset="0"/>
              </a:rPr>
              <a:t>la plage</a:t>
            </a:r>
            <a:r>
              <a:rPr lang="fr-FR" sz="1600" dirty="0">
                <a:latin typeface="Arial" panose="020B0604020202020204" pitchFamily="34" charset="0"/>
                <a:cs typeface="Arial" panose="020B0604020202020204" pitchFamily="34" charset="0"/>
              </a:rPr>
              <a:t> </a:t>
            </a:r>
            <a:r>
              <a:rPr lang="fr-FR" sz="1600" b="0" kern="0"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une activité essentiellement saisonnière </a:t>
            </a:r>
            <a:r>
              <a:rPr lang="fr-FR" sz="1600" dirty="0" smtClean="0">
                <a:latin typeface="Arial" panose="020B0604020202020204" pitchFamily="34" charset="0"/>
                <a:cs typeface="Arial" panose="020B0604020202020204" pitchFamily="34" charset="0"/>
              </a:rPr>
              <a:t>appelant une </a:t>
            </a:r>
            <a:r>
              <a:rPr lang="fr-FR" sz="1600" dirty="0">
                <a:latin typeface="Arial" panose="020B0604020202020204" pitchFamily="34" charset="0"/>
                <a:cs typeface="Arial" panose="020B0604020202020204" pitchFamily="34" charset="0"/>
              </a:rPr>
              <a:t>réflexion sur l’environnement commercial </a:t>
            </a:r>
            <a:r>
              <a:rPr lang="fr-FR" sz="1600" b="0" dirty="0">
                <a:latin typeface="Arial" panose="020B0604020202020204" pitchFamily="34" charset="0"/>
                <a:cs typeface="Arial" panose="020B0604020202020204" pitchFamily="34" charset="0"/>
              </a:rPr>
              <a:t>(qualité des espaces publics, stationnement, accessibilité,…).</a:t>
            </a:r>
          </a:p>
          <a:p>
            <a:pPr marL="361950" indent="0">
              <a:buNone/>
            </a:pPr>
            <a:r>
              <a:rPr lang="fr-FR" sz="1600" u="sng" dirty="0" smtClean="0">
                <a:latin typeface="Arial" panose="020B0604020202020204" pitchFamily="34" charset="0"/>
                <a:cs typeface="Arial" panose="020B0604020202020204" pitchFamily="34" charset="0"/>
              </a:rPr>
              <a:t>Pôle commercial du bourg </a:t>
            </a:r>
            <a:r>
              <a:rPr lang="fr-FR" sz="1600" dirty="0" smtClean="0">
                <a:latin typeface="Arial" panose="020B0604020202020204" pitchFamily="34" charset="0"/>
                <a:cs typeface="Arial" panose="020B0604020202020204" pitchFamily="34" charset="0"/>
              </a:rPr>
              <a:t>► développer les commerces de proximité et </a:t>
            </a:r>
            <a:r>
              <a:rPr lang="fr-FR" sz="1600" dirty="0">
                <a:latin typeface="Arial" panose="020B0604020202020204" pitchFamily="34" charset="0"/>
                <a:cs typeface="Arial" panose="020B0604020202020204" pitchFamily="34" charset="0"/>
              </a:rPr>
              <a:t>proposer une offre alternative aux surfaces marchandes </a:t>
            </a:r>
            <a:r>
              <a:rPr lang="fr-FR" sz="1600" dirty="0" smtClean="0">
                <a:latin typeface="Arial" panose="020B0604020202020204" pitchFamily="34" charset="0"/>
                <a:cs typeface="Arial" panose="020B0604020202020204" pitchFamily="34" charset="0"/>
              </a:rPr>
              <a:t>périphériques</a:t>
            </a:r>
            <a:endParaRPr lang="fr-FR" sz="1800" dirty="0" smtClean="0">
              <a:latin typeface="Arial" panose="020B0604020202020204" pitchFamily="34" charset="0"/>
              <a:cs typeface="Arial" panose="020B0604020202020204" pitchFamily="34" charset="0"/>
            </a:endParaRPr>
          </a:p>
          <a:p>
            <a:r>
              <a:rPr lang="fr-FR" sz="1800" dirty="0" smtClean="0">
                <a:latin typeface="Arial" panose="020B0604020202020204" pitchFamily="34" charset="0"/>
                <a:cs typeface="Arial" panose="020B0604020202020204" pitchFamily="34" charset="0"/>
              </a:rPr>
              <a:t>Favoriser </a:t>
            </a:r>
            <a:r>
              <a:rPr lang="fr-FR" sz="1800" dirty="0">
                <a:latin typeface="Arial" panose="020B0604020202020204" pitchFamily="34" charset="0"/>
                <a:cs typeface="Arial" panose="020B0604020202020204" pitchFamily="34" charset="0"/>
              </a:rPr>
              <a:t>la diversification de l’offre commerciale et d’accueil destinée aux </a:t>
            </a:r>
            <a:r>
              <a:rPr lang="fr-FR" sz="1800" dirty="0" smtClean="0">
                <a:latin typeface="Arial" panose="020B0604020202020204" pitchFamily="34" charset="0"/>
                <a:cs typeface="Arial" panose="020B0604020202020204" pitchFamily="34" charset="0"/>
              </a:rPr>
              <a:t>touristes</a:t>
            </a:r>
          </a:p>
          <a:p>
            <a:r>
              <a:rPr lang="fr-FR" sz="1800" dirty="0" smtClean="0">
                <a:latin typeface="Arial" panose="020B0604020202020204" pitchFamily="34" charset="0"/>
                <a:cs typeface="Arial" panose="020B0604020202020204" pitchFamily="34" charset="0"/>
              </a:rPr>
              <a:t>Permettre </a:t>
            </a:r>
            <a:r>
              <a:rPr lang="fr-FR" sz="1800" dirty="0">
                <a:latin typeface="Arial" panose="020B0604020202020204" pitchFamily="34" charset="0"/>
                <a:cs typeface="Arial" panose="020B0604020202020204" pitchFamily="34" charset="0"/>
              </a:rPr>
              <a:t>l’évolution ou la reconversion des pôles commerciaux ou </a:t>
            </a:r>
            <a:r>
              <a:rPr lang="fr-FR" sz="1800" dirty="0" smtClean="0">
                <a:latin typeface="Arial" panose="020B0604020202020204" pitchFamily="34" charset="0"/>
                <a:cs typeface="Arial" panose="020B0604020202020204" pitchFamily="34" charset="0"/>
              </a:rPr>
              <a:t>industriels périphériques</a:t>
            </a:r>
            <a:endParaRPr lang="fr-FR" sz="1800" dirty="0">
              <a:latin typeface="Arial" panose="020B0604020202020204" pitchFamily="34" charset="0"/>
              <a:cs typeface="Arial" panose="020B0604020202020204" pitchFamily="34" charset="0"/>
            </a:endParaRPr>
          </a:p>
          <a:p>
            <a:pPr marL="0" indent="0">
              <a:buFontTx/>
              <a:buNone/>
            </a:pPr>
            <a:endParaRPr lang="fr-FR" sz="1600" kern="0" dirty="0" smtClean="0">
              <a:latin typeface="Arial" panose="020B0604020202020204" pitchFamily="34" charset="0"/>
              <a:cs typeface="Arial" panose="020B0604020202020204" pitchFamily="34" charset="0"/>
            </a:endParaRPr>
          </a:p>
          <a:p>
            <a:pPr marL="0" indent="0" algn="just">
              <a:buFontTx/>
              <a:buNone/>
            </a:pPr>
            <a:endParaRPr lang="fr-FR" kern="0" dirty="0"/>
          </a:p>
        </p:txBody>
      </p:sp>
    </p:spTree>
    <p:extLst>
      <p:ext uri="{BB962C8B-B14F-4D97-AF65-F5344CB8AC3E}">
        <p14:creationId xmlns:p14="http://schemas.microsoft.com/office/powerpoint/2010/main" val="113185906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344337D-1B86-49A1-B159-31C249C029FE}" type="slidenum">
              <a:rPr lang="fr-FR" smtClean="0"/>
              <a:pPr>
                <a:defRPr/>
              </a:pPr>
              <a:t>14</a:t>
            </a:fld>
            <a:endParaRPr lang="fr-F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pic>
        <p:nvPicPr>
          <p:cNvPr id="8" name="Image 7"/>
          <p:cNvPicPr/>
          <p:nvPr/>
        </p:nvPicPr>
        <p:blipFill rotWithShape="1">
          <a:blip r:embed="rId2" cstate="print">
            <a:extLst>
              <a:ext uri="{28A0092B-C50C-407E-A947-70E740481C1C}">
                <a14:useLocalDpi xmlns:a14="http://schemas.microsoft.com/office/drawing/2010/main"/>
              </a:ext>
            </a:extLst>
          </a:blip>
          <a:srcRect/>
          <a:stretch/>
        </p:blipFill>
        <p:spPr bwMode="auto">
          <a:xfrm>
            <a:off x="810746" y="1225326"/>
            <a:ext cx="8333254" cy="5153761"/>
          </a:xfrm>
          <a:prstGeom prst="rect">
            <a:avLst/>
          </a:prstGeom>
          <a:ln>
            <a:solidFill>
              <a:schemeClr val="bg1">
                <a:lumMod val="65000"/>
              </a:schemeClr>
            </a:solidFill>
          </a:ln>
          <a:extLst>
            <a:ext uri="{53640926-AAD7-44D8-BBD7-CCE9431645EC}">
              <a14:shadowObscured xmlns:a14="http://schemas.microsoft.com/office/drawing/2010/main"/>
            </a:ext>
          </a:extLst>
        </p:spPr>
      </p:pic>
      <p:sp>
        <p:nvSpPr>
          <p:cNvPr id="11" name="Titre 1"/>
          <p:cNvSpPr>
            <a:spLocks noGrp="1"/>
          </p:cNvSpPr>
          <p:nvPr>
            <p:ph type="title"/>
          </p:nvPr>
        </p:nvSpPr>
        <p:spPr>
          <a:xfrm>
            <a:off x="1187624" y="43542"/>
            <a:ext cx="7956376" cy="692696"/>
          </a:xfrm>
        </p:spPr>
        <p:txBody>
          <a:bodyPr/>
          <a:lstStyle/>
          <a:p>
            <a:r>
              <a:rPr lang="fr-FR" sz="3200" b="1" cap="small" dirty="0" smtClean="0">
                <a:solidFill>
                  <a:schemeClr val="accent6">
                    <a:lumMod val="75000"/>
                  </a:schemeClr>
                </a:solidFill>
                <a:latin typeface="Arial" panose="020B0604020202020204" pitchFamily="34" charset="0"/>
                <a:cs typeface="Arial" panose="020B0604020202020204" pitchFamily="34" charset="0"/>
              </a:rPr>
              <a:t>Objectifs affiches au PADD </a:t>
            </a:r>
            <a:r>
              <a:rPr lang="fr-FR" sz="2800" cap="small" dirty="0" smtClean="0">
                <a:solidFill>
                  <a:schemeClr val="accent6">
                    <a:lumMod val="75000"/>
                  </a:schemeClr>
                </a:solidFill>
                <a:latin typeface="Arial" panose="020B0604020202020204" pitchFamily="34" charset="0"/>
                <a:cs typeface="Arial" panose="020B0604020202020204" pitchFamily="34" charset="0"/>
              </a:rPr>
              <a:t>(en cours)</a:t>
            </a:r>
            <a:endParaRPr lang="fr-FR" sz="2800" cap="small"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265119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344337D-1B86-49A1-B159-31C249C029FE}" type="slidenum">
              <a:rPr lang="fr-FR" smtClean="0"/>
              <a:pPr>
                <a:defRPr/>
              </a:pPr>
              <a:t>15</a:t>
            </a:fld>
            <a:endParaRPr lang="fr-F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sp>
        <p:nvSpPr>
          <p:cNvPr id="14" name="Titre 1"/>
          <p:cNvSpPr>
            <a:spLocks noGrp="1"/>
          </p:cNvSpPr>
          <p:nvPr>
            <p:ph type="title"/>
          </p:nvPr>
        </p:nvSpPr>
        <p:spPr>
          <a:xfrm>
            <a:off x="1087712" y="43542"/>
            <a:ext cx="8172400" cy="692696"/>
          </a:xfrm>
        </p:spPr>
        <p:txBody>
          <a:bodyPr/>
          <a:lstStyle/>
          <a:p>
            <a:r>
              <a:rPr lang="fr-FR" sz="3200" b="1" cap="small" dirty="0" smtClean="0">
                <a:solidFill>
                  <a:schemeClr val="accent6">
                    <a:lumMod val="75000"/>
                  </a:schemeClr>
                </a:solidFill>
                <a:latin typeface="Arial" panose="020B0604020202020204" pitchFamily="34" charset="0"/>
                <a:cs typeface="Arial" panose="020B0604020202020204" pitchFamily="34" charset="0"/>
              </a:rPr>
              <a:t>Zoom : pôle structurant de Mimizan</a:t>
            </a:r>
            <a:endParaRPr lang="fr-FR" sz="3200" b="1" cap="small" dirty="0">
              <a:solidFill>
                <a:schemeClr val="accent6">
                  <a:lumMod val="75000"/>
                </a:schemeClr>
              </a:solidFill>
              <a:latin typeface="Arial" panose="020B0604020202020204" pitchFamily="34" charset="0"/>
              <a:cs typeface="Arial" panose="020B0604020202020204" pitchFamily="34" charset="0"/>
            </a:endParaRPr>
          </a:p>
        </p:txBody>
      </p:sp>
      <p:sp>
        <p:nvSpPr>
          <p:cNvPr id="20" name="Espace réservé du contenu 2"/>
          <p:cNvSpPr txBox="1">
            <a:spLocks/>
          </p:cNvSpPr>
          <p:nvPr/>
        </p:nvSpPr>
        <p:spPr>
          <a:xfrm>
            <a:off x="1115615" y="1215802"/>
            <a:ext cx="8068713" cy="4392488"/>
          </a:xfrm>
          <a:prstGeom prst="rect">
            <a:avLst/>
          </a:prstGeom>
        </p:spPr>
        <p:txBody>
          <a:bodyPr/>
          <a:lstStyle>
            <a:lvl1pPr marL="342900" indent="-342900" algn="l" rtl="0" eaLnBrk="0" fontAlgn="base" hangingPunct="0">
              <a:spcBef>
                <a:spcPct val="20000"/>
              </a:spcBef>
              <a:spcAft>
                <a:spcPct val="0"/>
              </a:spcAft>
              <a:buClr>
                <a:srgbClr val="002060"/>
              </a:buClr>
              <a:buSzPct val="100000"/>
              <a:buFontTx/>
              <a:buBlip>
                <a:blip r:embed="rId2"/>
              </a:buBlip>
              <a:defRPr sz="2400" b="1">
                <a:solidFill>
                  <a:schemeClr val="tx1"/>
                </a:solidFill>
                <a:latin typeface="Cambria" panose="02040503050406030204" pitchFamily="18" charset="0"/>
                <a:ea typeface="+mn-ea"/>
                <a:cs typeface="+mn-cs"/>
              </a:defRPr>
            </a:lvl1pPr>
            <a:lvl2pPr marL="631825" indent="-268288" algn="l" rtl="0" eaLnBrk="0" fontAlgn="base" hangingPunct="0">
              <a:spcBef>
                <a:spcPct val="20000"/>
              </a:spcBef>
              <a:spcAft>
                <a:spcPct val="0"/>
              </a:spcAft>
              <a:buClr>
                <a:srgbClr val="002060"/>
              </a:buClr>
              <a:buSzPct val="120000"/>
              <a:buFont typeface="Arial" panose="020B0604020202020204" pitchFamily="34" charset="0"/>
              <a:buChar char="•"/>
              <a:tabLst>
                <a:tab pos="631825" algn="l"/>
              </a:tabLst>
              <a:defRPr sz="2400">
                <a:solidFill>
                  <a:schemeClr val="tx1"/>
                </a:solidFill>
                <a:latin typeface="Cambria" panose="02040503050406030204" pitchFamily="18" charset="0"/>
              </a:defRPr>
            </a:lvl2pPr>
            <a:lvl3pPr marL="1143000" indent="-228600" algn="l" rtl="0" eaLnBrk="0" fontAlgn="base" hangingPunct="0">
              <a:spcBef>
                <a:spcPct val="20000"/>
              </a:spcBef>
              <a:spcAft>
                <a:spcPct val="0"/>
              </a:spcAft>
              <a:buClr>
                <a:srgbClr val="92D050"/>
              </a:buClr>
              <a:buChar char="•"/>
              <a:defRPr sz="2400">
                <a:solidFill>
                  <a:schemeClr val="tx1"/>
                </a:solidFill>
                <a:latin typeface="Cambria" panose="02040503050406030204" pitchFamily="18" charset="0"/>
              </a:defRPr>
            </a:lvl3pPr>
            <a:lvl4pPr marL="1600200" indent="-228600"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7400" indent="-228600"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61938" indent="-261938">
              <a:spcBef>
                <a:spcPts val="1200"/>
              </a:spcBef>
            </a:pPr>
            <a:r>
              <a:rPr lang="fr-FR" sz="1800" dirty="0" smtClean="0">
                <a:latin typeface="Arial" panose="020B0604020202020204" pitchFamily="34" charset="0"/>
                <a:cs typeface="Arial" panose="020B0604020202020204" pitchFamily="34" charset="0"/>
              </a:rPr>
              <a:t>Une offre </a:t>
            </a:r>
            <a:r>
              <a:rPr lang="fr-FR" sz="1800" dirty="0">
                <a:latin typeface="Arial" panose="020B0604020202020204" pitchFamily="34" charset="0"/>
                <a:cs typeface="Arial" panose="020B0604020202020204" pitchFamily="34" charset="0"/>
              </a:rPr>
              <a:t>commerciale assez étoffée, comprenant notamment des commerces de proximité, plusieurs grandes surfaces commerciales ainsi que trois </a:t>
            </a:r>
            <a:r>
              <a:rPr lang="fr-FR" sz="1800" dirty="0" smtClean="0">
                <a:latin typeface="Arial" panose="020B0604020202020204" pitchFamily="34" charset="0"/>
                <a:cs typeface="Arial" panose="020B0604020202020204" pitchFamily="34" charset="0"/>
              </a:rPr>
              <a:t>marchés, structurée au sein des deux polarités de la commune : le bourg et la plage.</a:t>
            </a:r>
          </a:p>
          <a:p>
            <a:pPr marL="261938" indent="-261938">
              <a:spcBef>
                <a:spcPts val="1200"/>
              </a:spcBef>
            </a:pPr>
            <a:r>
              <a:rPr lang="fr-FR" sz="1800" dirty="0" smtClean="0">
                <a:latin typeface="Arial" panose="020B0604020202020204" pitchFamily="34" charset="0"/>
                <a:cs typeface="Arial" panose="020B0604020202020204" pitchFamily="34" charset="0"/>
              </a:rPr>
              <a:t>Une aire de chalandise </a:t>
            </a:r>
            <a:r>
              <a:rPr lang="fr-FR" sz="1800" b="0" dirty="0" smtClean="0">
                <a:latin typeface="Arial" panose="020B0604020202020204" pitchFamily="34" charset="0"/>
                <a:cs typeface="Arial" panose="020B0604020202020204" pitchFamily="34" charset="0"/>
              </a:rPr>
              <a:t>(notamment commerces de </a:t>
            </a:r>
            <a:r>
              <a:rPr lang="fr-FR" sz="1800" b="0" dirty="0">
                <a:latin typeface="Arial" panose="020B0604020202020204" pitchFamily="34" charset="0"/>
                <a:cs typeface="Arial" panose="020B0604020202020204" pitchFamily="34" charset="0"/>
              </a:rPr>
              <a:t>Mimizan </a:t>
            </a:r>
            <a:r>
              <a:rPr lang="fr-FR" sz="1800" b="0" dirty="0" smtClean="0">
                <a:latin typeface="Arial" panose="020B0604020202020204" pitchFamily="34" charset="0"/>
                <a:cs typeface="Arial" panose="020B0604020202020204" pitchFamily="34" charset="0"/>
              </a:rPr>
              <a:t>Bourg), </a:t>
            </a:r>
            <a:r>
              <a:rPr lang="fr-FR" sz="1800" dirty="0" smtClean="0">
                <a:latin typeface="Arial" panose="020B0604020202020204" pitchFamily="34" charset="0"/>
                <a:cs typeface="Arial" panose="020B0604020202020204" pitchFamily="34" charset="0"/>
              </a:rPr>
              <a:t>qui s’étend </a:t>
            </a:r>
            <a:r>
              <a:rPr lang="fr-FR" sz="1800" dirty="0">
                <a:latin typeface="Arial" panose="020B0604020202020204" pitchFamily="34" charset="0"/>
                <a:cs typeface="Arial" panose="020B0604020202020204" pitchFamily="34" charset="0"/>
              </a:rPr>
              <a:t>assez largement </a:t>
            </a:r>
            <a:r>
              <a:rPr lang="fr-FR" sz="1800" dirty="0" smtClean="0">
                <a:latin typeface="Arial" panose="020B0604020202020204" pitchFamily="34" charset="0"/>
                <a:cs typeface="Arial" panose="020B0604020202020204" pitchFamily="34" charset="0"/>
              </a:rPr>
              <a:t>à l’échelle </a:t>
            </a:r>
            <a:r>
              <a:rPr lang="fr-FR" sz="1800" dirty="0">
                <a:latin typeface="Arial" panose="020B0604020202020204" pitchFamily="34" charset="0"/>
                <a:cs typeface="Arial" panose="020B0604020202020204" pitchFamily="34" charset="0"/>
              </a:rPr>
              <a:t>du bassin de </a:t>
            </a:r>
            <a:r>
              <a:rPr lang="fr-FR" sz="1800" dirty="0" smtClean="0">
                <a:latin typeface="Arial" panose="020B0604020202020204" pitchFamily="34" charset="0"/>
                <a:cs typeface="Arial" panose="020B0604020202020204" pitchFamily="34" charset="0"/>
              </a:rPr>
              <a:t>vie.</a:t>
            </a:r>
            <a:endParaRPr lang="fr-FR" sz="1800" dirty="0">
              <a:latin typeface="Arial" panose="020B0604020202020204" pitchFamily="34" charset="0"/>
              <a:cs typeface="Arial" panose="020B0604020202020204" pitchFamily="34" charset="0"/>
            </a:endParaRPr>
          </a:p>
          <a:p>
            <a:pPr marL="0" indent="0">
              <a:spcBef>
                <a:spcPts val="1200"/>
              </a:spcBef>
              <a:buNone/>
            </a:pPr>
            <a:r>
              <a:rPr lang="fr-FR" sz="1800" dirty="0">
                <a:solidFill>
                  <a:srgbClr val="00B0F0"/>
                </a:solidFill>
                <a:latin typeface="Arial" panose="020B0604020202020204" pitchFamily="34" charset="0"/>
                <a:cs typeface="Arial" panose="020B0604020202020204" pitchFamily="34" charset="0"/>
              </a:rPr>
              <a:t>Objectifs affichés au PADD </a:t>
            </a:r>
            <a:r>
              <a:rPr lang="fr-FR" sz="1800" dirty="0">
                <a:latin typeface="Arial" panose="020B0604020202020204" pitchFamily="34" charset="0"/>
                <a:cs typeface="Arial" panose="020B0604020202020204" pitchFamily="34" charset="0"/>
              </a:rPr>
              <a:t>(en cours)  </a:t>
            </a:r>
          </a:p>
          <a:p>
            <a:pPr marL="261938" indent="-261938">
              <a:spcBef>
                <a:spcPts val="1200"/>
              </a:spcBef>
            </a:pPr>
            <a:r>
              <a:rPr lang="fr-FR" sz="1800" dirty="0">
                <a:latin typeface="Arial" panose="020B0604020202020204" pitchFamily="34" charset="0"/>
                <a:cs typeface="Arial" panose="020B0604020202020204" pitchFamily="34" charset="0"/>
              </a:rPr>
              <a:t>Favoriser le développement de l’offre </a:t>
            </a:r>
            <a:r>
              <a:rPr lang="fr-FR" sz="1800" dirty="0" smtClean="0">
                <a:latin typeface="Arial" panose="020B0604020202020204" pitchFamily="34" charset="0"/>
                <a:cs typeface="Arial" panose="020B0604020202020204" pitchFamily="34" charset="0"/>
              </a:rPr>
              <a:t>commerciale </a:t>
            </a:r>
            <a:r>
              <a:rPr lang="fr-FR" sz="1800" dirty="0">
                <a:latin typeface="Arial" panose="020B0604020202020204" pitchFamily="34" charset="0"/>
                <a:cs typeface="Arial" panose="020B0604020202020204" pitchFamily="34" charset="0"/>
              </a:rPr>
              <a:t>au travers du renforcement des principales polarités </a:t>
            </a:r>
            <a:r>
              <a:rPr lang="fr-FR" sz="1800" dirty="0" smtClean="0">
                <a:latin typeface="Arial" panose="020B0604020202020204" pitchFamily="34" charset="0"/>
                <a:cs typeface="Arial" panose="020B0604020202020204" pitchFamily="34" charset="0"/>
              </a:rPr>
              <a:t>commerciales ;</a:t>
            </a:r>
            <a:endParaRPr lang="fr-FR" sz="1800" dirty="0">
              <a:latin typeface="Arial" panose="020B0604020202020204" pitchFamily="34" charset="0"/>
              <a:cs typeface="Arial" panose="020B0604020202020204" pitchFamily="34" charset="0"/>
            </a:endParaRPr>
          </a:p>
          <a:p>
            <a:pPr marL="261938" indent="-261938">
              <a:spcBef>
                <a:spcPts val="1200"/>
              </a:spcBef>
            </a:pPr>
            <a:r>
              <a:rPr lang="fr-FR" sz="1800" dirty="0" smtClean="0">
                <a:latin typeface="Arial" panose="020B0604020202020204" pitchFamily="34" charset="0"/>
                <a:cs typeface="Arial" panose="020B0604020202020204" pitchFamily="34" charset="0"/>
              </a:rPr>
              <a:t>Renforcer </a:t>
            </a:r>
            <a:r>
              <a:rPr lang="fr-FR" sz="1800" dirty="0">
                <a:latin typeface="Arial" panose="020B0604020202020204" pitchFamily="34" charset="0"/>
                <a:cs typeface="Arial" panose="020B0604020202020204" pitchFamily="34" charset="0"/>
              </a:rPr>
              <a:t>l’attractivité résidentielle et commerciale dans le centre </a:t>
            </a:r>
            <a:r>
              <a:rPr lang="fr-FR" sz="1800" dirty="0" smtClean="0">
                <a:latin typeface="Arial" panose="020B0604020202020204" pitchFamily="34" charset="0"/>
                <a:cs typeface="Arial" panose="020B0604020202020204" pitchFamily="34" charset="0"/>
              </a:rPr>
              <a:t>bourg (…) </a:t>
            </a:r>
            <a:r>
              <a:rPr lang="fr-FR" sz="1800" b="0" kern="0" dirty="0">
                <a:latin typeface="Arial" panose="020B0604020202020204" pitchFamily="34" charset="0"/>
                <a:cs typeface="Arial" panose="020B0604020202020204" pitchFamily="34" charset="0"/>
              </a:rPr>
              <a:t>►</a:t>
            </a:r>
            <a:r>
              <a:rPr lang="fr-FR" sz="1800" dirty="0" smtClean="0">
                <a:latin typeface="Arial" panose="020B0604020202020204" pitchFamily="34" charset="0"/>
                <a:cs typeface="Arial" panose="020B0604020202020204" pitchFamily="34" charset="0"/>
              </a:rPr>
              <a:t> </a:t>
            </a:r>
            <a:r>
              <a:rPr lang="fr-FR" sz="1800" dirty="0">
                <a:latin typeface="Arial" panose="020B0604020202020204" pitchFamily="34" charset="0"/>
                <a:cs typeface="Arial" panose="020B0604020202020204" pitchFamily="34" charset="0"/>
              </a:rPr>
              <a:t>Créer les conditions à la restructuration commerciale du centre bourg, en lien avec la requalification des bâtiments et des espaces publics </a:t>
            </a:r>
            <a:r>
              <a:rPr lang="fr-FR" sz="1800" dirty="0" smtClean="0">
                <a:latin typeface="Arial" panose="020B0604020202020204" pitchFamily="34" charset="0"/>
                <a:cs typeface="Arial" panose="020B0604020202020204" pitchFamily="34" charset="0"/>
              </a:rPr>
              <a:t>proches ;</a:t>
            </a:r>
            <a:endParaRPr lang="fr-FR" sz="1800" dirty="0">
              <a:latin typeface="Arial" panose="020B0604020202020204" pitchFamily="34" charset="0"/>
              <a:cs typeface="Arial" panose="020B0604020202020204" pitchFamily="34" charset="0"/>
            </a:endParaRPr>
          </a:p>
          <a:p>
            <a:pPr marL="261938" indent="-261938">
              <a:spcBef>
                <a:spcPts val="1200"/>
              </a:spcBef>
            </a:pPr>
            <a:r>
              <a:rPr lang="fr-FR" sz="1800" dirty="0" smtClean="0">
                <a:latin typeface="Arial" panose="020B0604020202020204" pitchFamily="34" charset="0"/>
                <a:cs typeface="Arial" panose="020B0604020202020204" pitchFamily="34" charset="0"/>
              </a:rPr>
              <a:t>Faire </a:t>
            </a:r>
            <a:r>
              <a:rPr lang="fr-FR" sz="1800" dirty="0">
                <a:latin typeface="Arial" panose="020B0604020202020204" pitchFamily="34" charset="0"/>
                <a:cs typeface="Arial" panose="020B0604020202020204" pitchFamily="34" charset="0"/>
              </a:rPr>
              <a:t>de la qualité des espaces publics centraux un vecteur d’animation urbaine et de </a:t>
            </a:r>
            <a:r>
              <a:rPr lang="fr-FR" sz="1800" dirty="0" smtClean="0">
                <a:latin typeface="Arial" panose="020B0604020202020204" pitchFamily="34" charset="0"/>
                <a:cs typeface="Arial" panose="020B0604020202020204" pitchFamily="34" charset="0"/>
              </a:rPr>
              <a:t>fréquentation accrue </a:t>
            </a:r>
            <a:r>
              <a:rPr lang="fr-FR" sz="1800" dirty="0">
                <a:latin typeface="Arial" panose="020B0604020202020204" pitchFamily="34" charset="0"/>
                <a:cs typeface="Arial" panose="020B0604020202020204" pitchFamily="34" charset="0"/>
              </a:rPr>
              <a:t>des commerces, services et équipements existants et futurs </a:t>
            </a:r>
            <a:r>
              <a:rPr lang="fr-FR" sz="1800" dirty="0" smtClean="0">
                <a:latin typeface="Arial" panose="020B0604020202020204" pitchFamily="34" charset="0"/>
                <a:cs typeface="Arial" panose="020B0604020202020204" pitchFamily="34" charset="0"/>
              </a:rPr>
              <a:t>(à Mimizan bourg </a:t>
            </a:r>
            <a:r>
              <a:rPr lang="fr-FR" sz="1800" dirty="0">
                <a:latin typeface="Arial" panose="020B0604020202020204" pitchFamily="34" charset="0"/>
                <a:cs typeface="Arial" panose="020B0604020202020204" pitchFamily="34" charset="0"/>
              </a:rPr>
              <a:t>comme à </a:t>
            </a:r>
            <a:r>
              <a:rPr lang="fr-FR" sz="1800" dirty="0" smtClean="0">
                <a:latin typeface="Arial" panose="020B0604020202020204" pitchFamily="34" charset="0"/>
                <a:cs typeface="Arial" panose="020B0604020202020204" pitchFamily="34" charset="0"/>
              </a:rPr>
              <a:t>Mimizan plage).</a:t>
            </a:r>
            <a:endParaRPr lang="fr-FR" sz="1800" b="0" dirty="0"/>
          </a:p>
          <a:p>
            <a:pPr marL="261938" indent="-261938">
              <a:spcBef>
                <a:spcPts val="1200"/>
              </a:spcBef>
            </a:pPr>
            <a:endParaRPr lang="fr-FR" sz="1800" dirty="0" smtClean="0">
              <a:latin typeface="Arial" panose="020B0604020202020204" pitchFamily="34" charset="0"/>
              <a:cs typeface="Arial" panose="020B0604020202020204" pitchFamily="34" charset="0"/>
            </a:endParaRPr>
          </a:p>
          <a:p>
            <a:pPr marL="261938" indent="-261938">
              <a:spcBef>
                <a:spcPts val="1200"/>
              </a:spcBef>
            </a:pPr>
            <a:endParaRPr lang="fr-FR" sz="1800" dirty="0">
              <a:latin typeface="Arial" panose="020B0604020202020204" pitchFamily="34" charset="0"/>
              <a:cs typeface="Arial" panose="020B0604020202020204" pitchFamily="34" charset="0"/>
            </a:endParaRPr>
          </a:p>
          <a:p>
            <a:pPr marL="0" indent="0">
              <a:buFontTx/>
              <a:buNone/>
            </a:pPr>
            <a:endParaRPr lang="fr-FR" sz="1600" kern="0" dirty="0" smtClean="0">
              <a:latin typeface="Arial" panose="020B0604020202020204" pitchFamily="34" charset="0"/>
              <a:cs typeface="Arial" panose="020B0604020202020204" pitchFamily="34" charset="0"/>
            </a:endParaRPr>
          </a:p>
          <a:p>
            <a:pPr marL="0" indent="0" algn="just">
              <a:buFontTx/>
              <a:buNone/>
            </a:pPr>
            <a:endParaRPr lang="fr-FR" kern="0" dirty="0"/>
          </a:p>
        </p:txBody>
      </p:sp>
    </p:spTree>
    <p:extLst>
      <p:ext uri="{BB962C8B-B14F-4D97-AF65-F5344CB8AC3E}">
        <p14:creationId xmlns:p14="http://schemas.microsoft.com/office/powerpoint/2010/main" val="208369565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344337D-1B86-49A1-B159-31C249C029FE}" type="slidenum">
              <a:rPr lang="fr-FR" smtClean="0"/>
              <a:pPr>
                <a:defRPr/>
              </a:pPr>
              <a:t>16</a:t>
            </a:fld>
            <a:endParaRPr lang="fr-F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sp>
        <p:nvSpPr>
          <p:cNvPr id="14" name="Titre 1"/>
          <p:cNvSpPr>
            <a:spLocks noGrp="1"/>
          </p:cNvSpPr>
          <p:nvPr>
            <p:ph type="title"/>
          </p:nvPr>
        </p:nvSpPr>
        <p:spPr>
          <a:xfrm>
            <a:off x="1087712" y="43542"/>
            <a:ext cx="8172400" cy="692696"/>
          </a:xfrm>
        </p:spPr>
        <p:txBody>
          <a:bodyPr/>
          <a:lstStyle/>
          <a:p>
            <a:r>
              <a:rPr lang="fr-FR" sz="3200" b="1" cap="small" dirty="0" smtClean="0">
                <a:solidFill>
                  <a:schemeClr val="accent6">
                    <a:lumMod val="75000"/>
                  </a:schemeClr>
                </a:solidFill>
                <a:latin typeface="Arial" panose="020B0604020202020204" pitchFamily="34" charset="0"/>
                <a:cs typeface="Arial" panose="020B0604020202020204" pitchFamily="34" charset="0"/>
              </a:rPr>
              <a:t>Objectifs affiches au PADD </a:t>
            </a:r>
            <a:r>
              <a:rPr lang="fr-FR" sz="2800" cap="small" dirty="0" smtClean="0">
                <a:solidFill>
                  <a:schemeClr val="accent6">
                    <a:lumMod val="75000"/>
                  </a:schemeClr>
                </a:solidFill>
                <a:latin typeface="Arial" panose="020B0604020202020204" pitchFamily="34" charset="0"/>
                <a:cs typeface="Arial" panose="020B0604020202020204" pitchFamily="34" charset="0"/>
              </a:rPr>
              <a:t>(en cours)</a:t>
            </a:r>
            <a:endParaRPr lang="fr-FR" sz="2800" cap="small" dirty="0">
              <a:solidFill>
                <a:schemeClr val="accent6">
                  <a:lumMod val="75000"/>
                </a:schemeClr>
              </a:solidFill>
              <a:latin typeface="Arial" panose="020B0604020202020204" pitchFamily="34" charset="0"/>
              <a:cs typeface="Arial" panose="020B0604020202020204" pitchFamily="34" charset="0"/>
            </a:endParaRPr>
          </a:p>
        </p:txBody>
      </p:sp>
      <p:pic>
        <p:nvPicPr>
          <p:cNvPr id="8" name="Image 7"/>
          <p:cNvPicPr/>
          <p:nvPr/>
        </p:nvPicPr>
        <p:blipFill rotWithShape="1">
          <a:blip r:embed="rId2" cstate="print">
            <a:extLst>
              <a:ext uri="{28A0092B-C50C-407E-A947-70E740481C1C}">
                <a14:useLocalDpi xmlns:a14="http://schemas.microsoft.com/office/drawing/2010/main"/>
              </a:ext>
            </a:extLst>
          </a:blip>
          <a:srcRect/>
          <a:stretch/>
        </p:blipFill>
        <p:spPr bwMode="auto">
          <a:xfrm>
            <a:off x="1043608" y="1196752"/>
            <a:ext cx="7992888" cy="54406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19465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344337D-1B86-49A1-B159-31C249C029FE}" type="slidenum">
              <a:rPr lang="fr-FR" smtClean="0"/>
              <a:pPr>
                <a:defRPr/>
              </a:pPr>
              <a:t>17</a:t>
            </a:fld>
            <a:endParaRPr lang="fr-F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sp>
        <p:nvSpPr>
          <p:cNvPr id="14" name="Titre 1"/>
          <p:cNvSpPr>
            <a:spLocks noGrp="1"/>
          </p:cNvSpPr>
          <p:nvPr>
            <p:ph type="title"/>
          </p:nvPr>
        </p:nvSpPr>
        <p:spPr>
          <a:xfrm>
            <a:off x="971600" y="0"/>
            <a:ext cx="8172400" cy="692696"/>
          </a:xfrm>
        </p:spPr>
        <p:txBody>
          <a:bodyPr/>
          <a:lstStyle/>
          <a:p>
            <a:r>
              <a:rPr lang="fr-FR" sz="3200" b="1" cap="small" dirty="0" smtClean="0">
                <a:solidFill>
                  <a:schemeClr val="accent6">
                    <a:lumMod val="75000"/>
                  </a:schemeClr>
                </a:solidFill>
                <a:latin typeface="Arial" panose="020B0604020202020204" pitchFamily="34" charset="0"/>
                <a:cs typeface="Arial" panose="020B0604020202020204" pitchFamily="34" charset="0"/>
              </a:rPr>
              <a:t>Zoom : pôle secondaire de </a:t>
            </a:r>
            <a:r>
              <a:rPr lang="fr-FR" sz="3200" b="1" cap="small" dirty="0" err="1" smtClean="0">
                <a:solidFill>
                  <a:schemeClr val="accent6">
                    <a:lumMod val="75000"/>
                  </a:schemeClr>
                </a:solidFill>
                <a:latin typeface="Arial" panose="020B0604020202020204" pitchFamily="34" charset="0"/>
                <a:cs typeface="Arial" panose="020B0604020202020204" pitchFamily="34" charset="0"/>
              </a:rPr>
              <a:t>Parentis</a:t>
            </a:r>
            <a:endParaRPr lang="fr-FR" sz="3200" b="1" cap="small" dirty="0">
              <a:solidFill>
                <a:schemeClr val="accent6">
                  <a:lumMod val="75000"/>
                </a:schemeClr>
              </a:solidFill>
              <a:latin typeface="Arial" panose="020B0604020202020204" pitchFamily="34" charset="0"/>
              <a:cs typeface="Arial" panose="020B0604020202020204" pitchFamily="34" charset="0"/>
            </a:endParaRPr>
          </a:p>
        </p:txBody>
      </p:sp>
      <p:pic>
        <p:nvPicPr>
          <p:cNvPr id="16" name="Image 15"/>
          <p:cNvPicPr/>
          <p:nvPr/>
        </p:nvPicPr>
        <p:blipFill rotWithShape="1">
          <a:blip r:embed="rId2" cstate="print">
            <a:extLst>
              <a:ext uri="{28A0092B-C50C-407E-A947-70E740481C1C}">
                <a14:useLocalDpi xmlns:a14="http://schemas.microsoft.com/office/drawing/2010/main"/>
              </a:ext>
            </a:extLst>
          </a:blip>
          <a:srcRect/>
          <a:stretch/>
        </p:blipFill>
        <p:spPr bwMode="auto">
          <a:xfrm>
            <a:off x="4375883" y="1100369"/>
            <a:ext cx="4665891" cy="3794427"/>
          </a:xfrm>
          <a:prstGeom prst="rect">
            <a:avLst/>
          </a:prstGeom>
          <a:ln>
            <a:noFill/>
          </a:ln>
          <a:extLst>
            <a:ext uri="{53640926-AAD7-44D8-BBD7-CCE9431645EC}">
              <a14:shadowObscured xmlns:a14="http://schemas.microsoft.com/office/drawing/2010/main"/>
            </a:ext>
          </a:extLst>
        </p:spPr>
      </p:pic>
      <p:sp>
        <p:nvSpPr>
          <p:cNvPr id="20" name="Espace réservé du contenu 2"/>
          <p:cNvSpPr txBox="1">
            <a:spLocks/>
          </p:cNvSpPr>
          <p:nvPr/>
        </p:nvSpPr>
        <p:spPr>
          <a:xfrm>
            <a:off x="1057560" y="1182238"/>
            <a:ext cx="3024336" cy="5400600"/>
          </a:xfrm>
          <a:prstGeom prst="rect">
            <a:avLst/>
          </a:prstGeom>
        </p:spPr>
        <p:txBody>
          <a:bodyPr/>
          <a:lstStyle>
            <a:lvl1pPr marL="342900" indent="-342900" algn="l" rtl="0" eaLnBrk="0" fontAlgn="base" hangingPunct="0">
              <a:spcBef>
                <a:spcPct val="20000"/>
              </a:spcBef>
              <a:spcAft>
                <a:spcPct val="0"/>
              </a:spcAft>
              <a:buClr>
                <a:srgbClr val="002060"/>
              </a:buClr>
              <a:buSzPct val="100000"/>
              <a:buFontTx/>
              <a:buBlip>
                <a:blip r:embed="rId3"/>
              </a:buBlip>
              <a:defRPr sz="2400" b="1">
                <a:solidFill>
                  <a:schemeClr val="tx1"/>
                </a:solidFill>
                <a:latin typeface="Cambria" panose="02040503050406030204" pitchFamily="18" charset="0"/>
                <a:ea typeface="+mn-ea"/>
                <a:cs typeface="+mn-cs"/>
              </a:defRPr>
            </a:lvl1pPr>
            <a:lvl2pPr marL="631825" indent="-268288" algn="l" rtl="0" eaLnBrk="0" fontAlgn="base" hangingPunct="0">
              <a:spcBef>
                <a:spcPct val="20000"/>
              </a:spcBef>
              <a:spcAft>
                <a:spcPct val="0"/>
              </a:spcAft>
              <a:buClr>
                <a:srgbClr val="002060"/>
              </a:buClr>
              <a:buSzPct val="120000"/>
              <a:buFont typeface="Arial" panose="020B0604020202020204" pitchFamily="34" charset="0"/>
              <a:buChar char="•"/>
              <a:tabLst>
                <a:tab pos="631825" algn="l"/>
              </a:tabLst>
              <a:defRPr sz="2400">
                <a:solidFill>
                  <a:schemeClr val="tx1"/>
                </a:solidFill>
                <a:latin typeface="Cambria" panose="02040503050406030204" pitchFamily="18" charset="0"/>
              </a:defRPr>
            </a:lvl2pPr>
            <a:lvl3pPr marL="1143000" indent="-228600" algn="l" rtl="0" eaLnBrk="0" fontAlgn="base" hangingPunct="0">
              <a:spcBef>
                <a:spcPct val="20000"/>
              </a:spcBef>
              <a:spcAft>
                <a:spcPct val="0"/>
              </a:spcAft>
              <a:buClr>
                <a:srgbClr val="92D050"/>
              </a:buClr>
              <a:buChar char="•"/>
              <a:defRPr sz="2400">
                <a:solidFill>
                  <a:schemeClr val="tx1"/>
                </a:solidFill>
                <a:latin typeface="Cambria" panose="02040503050406030204" pitchFamily="18" charset="0"/>
              </a:defRPr>
            </a:lvl3pPr>
            <a:lvl4pPr marL="1600200" indent="-228600"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7400" indent="-228600"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61938" indent="-261938">
              <a:spcBef>
                <a:spcPts val="1200"/>
              </a:spcBef>
            </a:pPr>
            <a:r>
              <a:rPr lang="fr-FR" sz="1800" dirty="0" smtClean="0">
                <a:latin typeface="Arial" panose="020B0604020202020204" pitchFamily="34" charset="0"/>
                <a:cs typeface="Arial" panose="020B0604020202020204" pitchFamily="34" charset="0"/>
              </a:rPr>
              <a:t>un </a:t>
            </a:r>
            <a:r>
              <a:rPr lang="fr-FR" sz="1800" dirty="0">
                <a:latin typeface="Arial" panose="020B0604020202020204" pitchFamily="34" charset="0"/>
                <a:cs typeface="Arial" panose="020B0604020202020204" pitchFamily="34" charset="0"/>
              </a:rPr>
              <a:t>modèle de développement urbain </a:t>
            </a:r>
            <a:r>
              <a:rPr lang="fr-FR" sz="1800" dirty="0" smtClean="0">
                <a:latin typeface="Arial" panose="020B0604020202020204" pitchFamily="34" charset="0"/>
                <a:cs typeface="Arial" panose="020B0604020202020204" pitchFamily="34" charset="0"/>
              </a:rPr>
              <a:t>original : grandes </a:t>
            </a:r>
            <a:r>
              <a:rPr lang="fr-FR" sz="1800" dirty="0">
                <a:latin typeface="Arial" panose="020B0604020202020204" pitchFamily="34" charset="0"/>
                <a:cs typeface="Arial" panose="020B0604020202020204" pitchFamily="34" charset="0"/>
              </a:rPr>
              <a:t>emprises consacrées </a:t>
            </a:r>
            <a:r>
              <a:rPr lang="fr-FR" sz="1800" dirty="0" smtClean="0">
                <a:latin typeface="Arial" panose="020B0604020202020204" pitchFamily="34" charset="0"/>
                <a:cs typeface="Arial" panose="020B0604020202020204" pitchFamily="34" charset="0"/>
              </a:rPr>
              <a:t>aux espaces </a:t>
            </a:r>
            <a:r>
              <a:rPr lang="fr-FR" sz="1800" dirty="0">
                <a:latin typeface="Arial" panose="020B0604020202020204" pitchFamily="34" charset="0"/>
                <a:cs typeface="Arial" panose="020B0604020202020204" pitchFamily="34" charset="0"/>
              </a:rPr>
              <a:t>verts </a:t>
            </a:r>
            <a:r>
              <a:rPr lang="fr-FR" sz="1800" dirty="0" smtClean="0">
                <a:latin typeface="Arial" panose="020B0604020202020204" pitchFamily="34" charset="0"/>
                <a:cs typeface="Arial" panose="020B0604020202020204" pitchFamily="34" charset="0"/>
              </a:rPr>
              <a:t>en centre bourg </a:t>
            </a:r>
            <a:r>
              <a:rPr lang="fr-FR" sz="1800" b="0" dirty="0" smtClean="0">
                <a:latin typeface="Arial" panose="020B0604020202020204" pitchFamily="34" charset="0"/>
                <a:cs typeface="Arial" panose="020B0604020202020204" pitchFamily="34" charset="0"/>
              </a:rPr>
              <a:t>(image </a:t>
            </a:r>
            <a:r>
              <a:rPr lang="fr-FR" sz="1800" b="0" dirty="0">
                <a:latin typeface="Arial" panose="020B0604020202020204" pitchFamily="34" charset="0"/>
                <a:cs typeface="Arial" panose="020B0604020202020204" pitchFamily="34" charset="0"/>
              </a:rPr>
              <a:t>d’un centre urbain particulièrement aéré </a:t>
            </a:r>
            <a:r>
              <a:rPr lang="fr-FR" sz="1800" b="0" dirty="0" smtClean="0">
                <a:latin typeface="Arial" panose="020B0604020202020204" pitchFamily="34" charset="0"/>
                <a:cs typeface="Arial" panose="020B0604020202020204" pitchFamily="34" charset="0"/>
              </a:rPr>
              <a:t>et moins densément </a:t>
            </a:r>
            <a:r>
              <a:rPr lang="fr-FR" sz="1800" b="0" dirty="0">
                <a:latin typeface="Arial" panose="020B0604020202020204" pitchFamily="34" charset="0"/>
                <a:cs typeface="Arial" panose="020B0604020202020204" pitchFamily="34" charset="0"/>
              </a:rPr>
              <a:t>peuplé que sa </a:t>
            </a:r>
            <a:r>
              <a:rPr lang="fr-FR" sz="1800" b="0" dirty="0" smtClean="0">
                <a:latin typeface="Arial" panose="020B0604020202020204" pitchFamily="34" charset="0"/>
                <a:cs typeface="Arial" panose="020B0604020202020204" pitchFamily="34" charset="0"/>
              </a:rPr>
              <a:t>périphérie)</a:t>
            </a:r>
            <a:r>
              <a:rPr lang="fr-FR" sz="1800" dirty="0">
                <a:latin typeface="Arial" panose="020B0604020202020204" pitchFamily="34" charset="0"/>
                <a:cs typeface="Arial" panose="020B0604020202020204" pitchFamily="34" charset="0"/>
              </a:rPr>
              <a:t> </a:t>
            </a:r>
            <a:r>
              <a:rPr lang="fr-FR" sz="1800" dirty="0" smtClean="0">
                <a:latin typeface="Arial" panose="020B0604020202020204" pitchFamily="34" charset="0"/>
                <a:cs typeface="Arial" panose="020B0604020202020204" pitchFamily="34" charset="0"/>
              </a:rPr>
              <a:t>                      </a:t>
            </a:r>
            <a:r>
              <a:rPr lang="fr-FR" sz="1800" b="0" kern="0" dirty="0" smtClean="0">
                <a:latin typeface="Arial" panose="020B0604020202020204" pitchFamily="34" charset="0"/>
                <a:cs typeface="Arial" panose="020B0604020202020204" pitchFamily="34" charset="0"/>
              </a:rPr>
              <a:t>►  </a:t>
            </a:r>
            <a:r>
              <a:rPr lang="fr-FR" sz="1800" dirty="0" smtClean="0">
                <a:latin typeface="Arial" panose="020B0604020202020204" pitchFamily="34" charset="0"/>
                <a:cs typeface="Arial" panose="020B0604020202020204" pitchFamily="34" charset="0"/>
              </a:rPr>
              <a:t>développement </a:t>
            </a:r>
            <a:r>
              <a:rPr lang="fr-FR" sz="1800" dirty="0">
                <a:latin typeface="Arial" panose="020B0604020202020204" pitchFamily="34" charset="0"/>
                <a:cs typeface="Arial" panose="020B0604020202020204" pitchFamily="34" charset="0"/>
              </a:rPr>
              <a:t>épars des commerces sur l’ensemble </a:t>
            </a:r>
            <a:r>
              <a:rPr lang="fr-FR" sz="1800" dirty="0" smtClean="0">
                <a:latin typeface="Arial" panose="020B0604020202020204" pitchFamily="34" charset="0"/>
                <a:cs typeface="Arial" panose="020B0604020202020204" pitchFamily="34" charset="0"/>
              </a:rPr>
              <a:t>du bourg</a:t>
            </a:r>
          </a:p>
          <a:p>
            <a:pPr marL="261938" indent="-261938">
              <a:spcBef>
                <a:spcPts val="1200"/>
              </a:spcBef>
            </a:pPr>
            <a:endParaRPr lang="fr-FR" sz="1000" dirty="0">
              <a:latin typeface="Arial" panose="020B0604020202020204" pitchFamily="34" charset="0"/>
              <a:cs typeface="Arial" panose="020B0604020202020204" pitchFamily="34" charset="0"/>
            </a:endParaRPr>
          </a:p>
          <a:p>
            <a:pPr marL="261938" indent="-261938">
              <a:spcBef>
                <a:spcPts val="1200"/>
              </a:spcBef>
            </a:pPr>
            <a:r>
              <a:rPr lang="fr-FR" sz="1800" dirty="0" smtClean="0">
                <a:latin typeface="Arial" panose="020B0604020202020204" pitchFamily="34" charset="0"/>
                <a:cs typeface="Arial" panose="020B0604020202020204" pitchFamily="34" charset="0"/>
              </a:rPr>
              <a:t>Mais une concentration </a:t>
            </a:r>
            <a:r>
              <a:rPr lang="fr-FR" sz="1800" dirty="0">
                <a:latin typeface="Arial" panose="020B0604020202020204" pitchFamily="34" charset="0"/>
                <a:cs typeface="Arial" panose="020B0604020202020204" pitchFamily="34" charset="0"/>
              </a:rPr>
              <a:t>des </a:t>
            </a:r>
            <a:r>
              <a:rPr lang="fr-FR" sz="1800" dirty="0" smtClean="0">
                <a:latin typeface="Arial" panose="020B0604020202020204" pitchFamily="34" charset="0"/>
                <a:cs typeface="Arial" panose="020B0604020202020204" pitchFamily="34" charset="0"/>
              </a:rPr>
              <a:t>activités </a:t>
            </a:r>
            <a:r>
              <a:rPr lang="fr-FR" sz="1800" dirty="0">
                <a:latin typeface="Arial" panose="020B0604020202020204" pitchFamily="34" charset="0"/>
                <a:cs typeface="Arial" panose="020B0604020202020204" pitchFamily="34" charset="0"/>
              </a:rPr>
              <a:t>perceptible autour du centre </a:t>
            </a:r>
            <a:r>
              <a:rPr lang="fr-FR" sz="1800" dirty="0" smtClean="0">
                <a:latin typeface="Arial" panose="020B0604020202020204" pitchFamily="34" charset="0"/>
                <a:cs typeface="Arial" panose="020B0604020202020204" pitchFamily="34" charset="0"/>
              </a:rPr>
              <a:t>historique</a:t>
            </a:r>
          </a:p>
          <a:p>
            <a:pPr marL="261938" indent="-261938"/>
            <a:endParaRPr lang="fr-FR" sz="1600" kern="0" cap="small" dirty="0" smtClean="0">
              <a:latin typeface="Arial" panose="020B0604020202020204" pitchFamily="34" charset="0"/>
              <a:cs typeface="Arial" panose="020B0604020202020204" pitchFamily="34" charset="0"/>
            </a:endParaRPr>
          </a:p>
          <a:p>
            <a:pPr marL="0" indent="0">
              <a:buFontTx/>
              <a:buNone/>
            </a:pPr>
            <a:endParaRPr lang="fr-FR" sz="1600" kern="0" dirty="0" smtClean="0">
              <a:latin typeface="Arial" panose="020B0604020202020204" pitchFamily="34" charset="0"/>
              <a:cs typeface="Arial" panose="020B0604020202020204" pitchFamily="34" charset="0"/>
            </a:endParaRPr>
          </a:p>
          <a:p>
            <a:pPr marL="0" indent="0" algn="just">
              <a:buFontTx/>
              <a:buNone/>
            </a:pPr>
            <a:endParaRPr lang="fr-FR" kern="0" dirty="0"/>
          </a:p>
        </p:txBody>
      </p:sp>
      <p:pic>
        <p:nvPicPr>
          <p:cNvPr id="17" name="Image 16"/>
          <p:cNvPicPr/>
          <p:nvPr/>
        </p:nvPicPr>
        <p:blipFill rotWithShape="1">
          <a:blip r:embed="rId4" cstate="print">
            <a:extLst>
              <a:ext uri="{28A0092B-C50C-407E-A947-70E740481C1C}">
                <a14:useLocalDpi xmlns:a14="http://schemas.microsoft.com/office/drawing/2010/main"/>
              </a:ext>
            </a:extLst>
          </a:blip>
          <a:srcRect/>
          <a:stretch/>
        </p:blipFill>
        <p:spPr bwMode="auto">
          <a:xfrm>
            <a:off x="5538897" y="4903017"/>
            <a:ext cx="1769407" cy="1961198"/>
          </a:xfrm>
          <a:prstGeom prst="rect">
            <a:avLst/>
          </a:prstGeom>
          <a:ln>
            <a:noFill/>
          </a:ln>
          <a:extLst>
            <a:ext uri="{53640926-AAD7-44D8-BBD7-CCE9431645EC}">
              <a14:shadowObscured xmlns:a14="http://schemas.microsoft.com/office/drawing/2010/main"/>
            </a:ext>
          </a:extLst>
        </p:spPr>
      </p:pic>
      <p:pic>
        <p:nvPicPr>
          <p:cNvPr id="21" name="Image 20"/>
          <p:cNvPicPr/>
          <p:nvPr/>
        </p:nvPicPr>
        <p:blipFill rotWithShape="1">
          <a:blip r:embed="rId5" cstate="print">
            <a:extLst>
              <a:ext uri="{28A0092B-C50C-407E-A947-70E740481C1C}">
                <a14:useLocalDpi xmlns:a14="http://schemas.microsoft.com/office/drawing/2010/main"/>
              </a:ext>
            </a:extLst>
          </a:blip>
          <a:srcRect/>
          <a:stretch/>
        </p:blipFill>
        <p:spPr bwMode="auto">
          <a:xfrm>
            <a:off x="7190073" y="4894796"/>
            <a:ext cx="1970275" cy="640080"/>
          </a:xfrm>
          <a:prstGeom prst="rect">
            <a:avLst/>
          </a:prstGeom>
          <a:ln>
            <a:noFill/>
          </a:ln>
          <a:extLst>
            <a:ext uri="{53640926-AAD7-44D8-BBD7-CCE9431645EC}">
              <a14:shadowObscured xmlns:a14="http://schemas.microsoft.com/office/drawing/2010/main"/>
            </a:ext>
          </a:extLst>
        </p:spPr>
      </p:pic>
      <p:pic>
        <p:nvPicPr>
          <p:cNvPr id="22" name="Image 21"/>
          <p:cNvPicPr/>
          <p:nvPr/>
        </p:nvPicPr>
        <p:blipFill rotWithShape="1">
          <a:blip r:embed="rId6" cstate="print">
            <a:extLst>
              <a:ext uri="{28A0092B-C50C-407E-A947-70E740481C1C}">
                <a14:useLocalDpi xmlns:a14="http://schemas.microsoft.com/office/drawing/2010/main"/>
              </a:ext>
            </a:extLst>
          </a:blip>
          <a:srcRect/>
          <a:stretch/>
        </p:blipFill>
        <p:spPr bwMode="auto">
          <a:xfrm>
            <a:off x="7237420" y="5605818"/>
            <a:ext cx="1835775" cy="1157522"/>
          </a:xfrm>
          <a:prstGeom prst="rect">
            <a:avLst/>
          </a:prstGeom>
          <a:ln>
            <a:noFill/>
          </a:ln>
          <a:extLst>
            <a:ext uri="{53640926-AAD7-44D8-BBD7-CCE9431645EC}">
              <a14:shadowObscured xmlns:a14="http://schemas.microsoft.com/office/drawing/2010/main"/>
            </a:ext>
          </a:extLst>
        </p:spPr>
      </p:pic>
      <p:pic>
        <p:nvPicPr>
          <p:cNvPr id="23" name="Image 22"/>
          <p:cNvPicPr/>
          <p:nvPr/>
        </p:nvPicPr>
        <p:blipFill rotWithShape="1">
          <a:blip r:embed="rId7" cstate="print">
            <a:extLst>
              <a:ext uri="{28A0092B-C50C-407E-A947-70E740481C1C}">
                <a14:useLocalDpi xmlns:a14="http://schemas.microsoft.com/office/drawing/2010/main"/>
              </a:ext>
            </a:extLst>
          </a:blip>
          <a:srcRect/>
          <a:stretch/>
        </p:blipFill>
        <p:spPr bwMode="auto">
          <a:xfrm>
            <a:off x="3986151" y="1192076"/>
            <a:ext cx="1443285" cy="1280160"/>
          </a:xfrm>
          <a:prstGeom prst="rect">
            <a:avLst/>
          </a:prstGeom>
          <a:ln>
            <a:solidFill>
              <a:schemeClr val="bg1">
                <a:lumMod val="65000"/>
              </a:schemeClr>
            </a:solidFill>
          </a:ln>
          <a:extLst>
            <a:ext uri="{53640926-AAD7-44D8-BBD7-CCE9431645EC}">
              <a14:shadowObscured xmlns:a14="http://schemas.microsoft.com/office/drawing/2010/main"/>
            </a:ext>
          </a:extLst>
        </p:spPr>
      </p:pic>
      <p:sp>
        <p:nvSpPr>
          <p:cNvPr id="19" name="Espace réservé du contenu 14"/>
          <p:cNvSpPr txBox="1">
            <a:spLocks/>
          </p:cNvSpPr>
          <p:nvPr/>
        </p:nvSpPr>
        <p:spPr>
          <a:xfrm>
            <a:off x="5868144" y="1110772"/>
            <a:ext cx="3299008" cy="518028"/>
          </a:xfrm>
          <a:prstGeom prst="rect">
            <a:avLst/>
          </a:prstGeom>
        </p:spPr>
        <p:txBody>
          <a:bodyPr/>
          <a:lstStyle>
            <a:lvl1pPr marL="342900" indent="-342900" algn="l" rtl="0" eaLnBrk="0" fontAlgn="base" hangingPunct="0">
              <a:spcBef>
                <a:spcPct val="20000"/>
              </a:spcBef>
              <a:spcAft>
                <a:spcPct val="0"/>
              </a:spcAft>
              <a:buClr>
                <a:srgbClr val="002060"/>
              </a:buClr>
              <a:buSzPct val="100000"/>
              <a:buFontTx/>
              <a:buBlip>
                <a:blip r:embed="rId3"/>
              </a:buBlip>
              <a:defRPr sz="2400" b="1">
                <a:solidFill>
                  <a:schemeClr val="tx1"/>
                </a:solidFill>
                <a:latin typeface="Cambria" panose="02040503050406030204" pitchFamily="18" charset="0"/>
                <a:ea typeface="+mn-ea"/>
                <a:cs typeface="+mn-cs"/>
              </a:defRPr>
            </a:lvl1pPr>
            <a:lvl2pPr marL="631825" indent="-268288" algn="l" rtl="0" eaLnBrk="0" fontAlgn="base" hangingPunct="0">
              <a:spcBef>
                <a:spcPct val="20000"/>
              </a:spcBef>
              <a:spcAft>
                <a:spcPct val="0"/>
              </a:spcAft>
              <a:buClr>
                <a:srgbClr val="002060"/>
              </a:buClr>
              <a:buSzPct val="120000"/>
              <a:buFont typeface="Arial" panose="020B0604020202020204" pitchFamily="34" charset="0"/>
              <a:buChar char="•"/>
              <a:tabLst>
                <a:tab pos="631825" algn="l"/>
              </a:tabLst>
              <a:defRPr sz="2400">
                <a:solidFill>
                  <a:schemeClr val="tx1"/>
                </a:solidFill>
                <a:latin typeface="Cambria" panose="02040503050406030204" pitchFamily="18" charset="0"/>
              </a:defRPr>
            </a:lvl2pPr>
            <a:lvl3pPr marL="1143000" indent="-228600" algn="l" rtl="0" eaLnBrk="0" fontAlgn="base" hangingPunct="0">
              <a:spcBef>
                <a:spcPct val="20000"/>
              </a:spcBef>
              <a:spcAft>
                <a:spcPct val="0"/>
              </a:spcAft>
              <a:buClr>
                <a:srgbClr val="92D050"/>
              </a:buClr>
              <a:buChar char="•"/>
              <a:defRPr sz="2400">
                <a:solidFill>
                  <a:schemeClr val="tx1"/>
                </a:solidFill>
                <a:latin typeface="Cambria" panose="02040503050406030204" pitchFamily="18" charset="0"/>
              </a:defRPr>
            </a:lvl3pPr>
            <a:lvl4pPr marL="1600200" indent="-228600"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7400" indent="-228600"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spcAft>
                <a:spcPts val="600"/>
              </a:spcAft>
              <a:buFontTx/>
              <a:buNone/>
              <a:tabLst>
                <a:tab pos="5021263" algn="l"/>
              </a:tabLst>
            </a:pPr>
            <a:r>
              <a:rPr lang="fr-FR" sz="1200" b="0" i="1" kern="0" dirty="0" smtClean="0">
                <a:latin typeface="Arial" panose="020B0604020202020204" pitchFamily="34" charset="0"/>
                <a:cs typeface="Arial" panose="020B0604020202020204" pitchFamily="34" charset="0"/>
              </a:rPr>
              <a:t>Source : RP – PLU approuvé le 13 nov. 2013</a:t>
            </a:r>
            <a:endParaRPr lang="fr-FR" sz="1200" b="0" i="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261802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344337D-1B86-49A1-B159-31C249C029FE}" type="slidenum">
              <a:rPr lang="fr-FR" smtClean="0"/>
              <a:pPr>
                <a:defRPr/>
              </a:pPr>
              <a:t>18</a:t>
            </a:fld>
            <a:endParaRPr lang="fr-F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sp>
        <p:nvSpPr>
          <p:cNvPr id="14" name="Titre 1"/>
          <p:cNvSpPr>
            <a:spLocks noGrp="1"/>
          </p:cNvSpPr>
          <p:nvPr>
            <p:ph type="title"/>
          </p:nvPr>
        </p:nvSpPr>
        <p:spPr>
          <a:xfrm>
            <a:off x="1080120" y="72008"/>
            <a:ext cx="8172400" cy="692696"/>
          </a:xfrm>
        </p:spPr>
        <p:txBody>
          <a:bodyPr/>
          <a:lstStyle/>
          <a:p>
            <a:r>
              <a:rPr lang="fr-FR" sz="3200" b="1" cap="small" dirty="0">
                <a:solidFill>
                  <a:schemeClr val="accent6">
                    <a:lumMod val="75000"/>
                  </a:schemeClr>
                </a:solidFill>
                <a:latin typeface="Arial" panose="020B0604020202020204" pitchFamily="34" charset="0"/>
                <a:cs typeface="Arial" panose="020B0604020202020204" pitchFamily="34" charset="0"/>
              </a:rPr>
              <a:t>Objectifs affiches au </a:t>
            </a:r>
            <a:r>
              <a:rPr lang="fr-FR" sz="3200" b="1" cap="small" dirty="0" smtClean="0">
                <a:solidFill>
                  <a:schemeClr val="accent6">
                    <a:lumMod val="75000"/>
                  </a:schemeClr>
                </a:solidFill>
                <a:latin typeface="Arial" panose="020B0604020202020204" pitchFamily="34" charset="0"/>
                <a:cs typeface="Arial" panose="020B0604020202020204" pitchFamily="34" charset="0"/>
              </a:rPr>
              <a:t>PADD </a:t>
            </a:r>
            <a:r>
              <a:rPr lang="fr-FR" sz="2800" cap="small" dirty="0" smtClean="0">
                <a:solidFill>
                  <a:schemeClr val="accent6">
                    <a:lumMod val="75000"/>
                  </a:schemeClr>
                </a:solidFill>
                <a:latin typeface="Arial" panose="020B0604020202020204" pitchFamily="34" charset="0"/>
                <a:cs typeface="Arial" panose="020B0604020202020204" pitchFamily="34" charset="0"/>
              </a:rPr>
              <a:t>(approuve)</a:t>
            </a:r>
            <a:br>
              <a:rPr lang="fr-FR" sz="2800" cap="small" dirty="0" smtClean="0">
                <a:solidFill>
                  <a:schemeClr val="accent6">
                    <a:lumMod val="75000"/>
                  </a:schemeClr>
                </a:solidFill>
                <a:latin typeface="Arial" panose="020B0604020202020204" pitchFamily="34" charset="0"/>
                <a:cs typeface="Arial" panose="020B0604020202020204" pitchFamily="34" charset="0"/>
              </a:rPr>
            </a:br>
            <a:endParaRPr lang="fr-FR" sz="2800" cap="small" dirty="0">
              <a:solidFill>
                <a:schemeClr val="accent6">
                  <a:lumMod val="75000"/>
                </a:schemeClr>
              </a:solidFill>
              <a:latin typeface="Arial" panose="020B0604020202020204" pitchFamily="34" charset="0"/>
              <a:cs typeface="Arial" panose="020B0604020202020204" pitchFamily="34" charset="0"/>
            </a:endParaRPr>
          </a:p>
        </p:txBody>
      </p:sp>
      <p:sp>
        <p:nvSpPr>
          <p:cNvPr id="19" name="Espace réservé du contenu 14"/>
          <p:cNvSpPr txBox="1">
            <a:spLocks/>
          </p:cNvSpPr>
          <p:nvPr/>
        </p:nvSpPr>
        <p:spPr>
          <a:xfrm>
            <a:off x="4635978" y="6088613"/>
            <a:ext cx="4415032" cy="518028"/>
          </a:xfrm>
          <a:prstGeom prst="rect">
            <a:avLst/>
          </a:prstGeom>
        </p:spPr>
        <p:txBody>
          <a:bodyPr/>
          <a:lstStyle>
            <a:lvl1pPr marL="342900" indent="-342900" algn="l" rtl="0" eaLnBrk="0" fontAlgn="base" hangingPunct="0">
              <a:spcBef>
                <a:spcPct val="20000"/>
              </a:spcBef>
              <a:spcAft>
                <a:spcPct val="0"/>
              </a:spcAft>
              <a:buClr>
                <a:srgbClr val="002060"/>
              </a:buClr>
              <a:buSzPct val="100000"/>
              <a:buFontTx/>
              <a:buBlip>
                <a:blip r:embed="rId2"/>
              </a:buBlip>
              <a:defRPr sz="2400" b="1">
                <a:solidFill>
                  <a:schemeClr val="tx1"/>
                </a:solidFill>
                <a:latin typeface="Cambria" panose="02040503050406030204" pitchFamily="18" charset="0"/>
                <a:ea typeface="+mn-ea"/>
                <a:cs typeface="+mn-cs"/>
              </a:defRPr>
            </a:lvl1pPr>
            <a:lvl2pPr marL="631825" indent="-268288" algn="l" rtl="0" eaLnBrk="0" fontAlgn="base" hangingPunct="0">
              <a:spcBef>
                <a:spcPct val="20000"/>
              </a:spcBef>
              <a:spcAft>
                <a:spcPct val="0"/>
              </a:spcAft>
              <a:buClr>
                <a:srgbClr val="002060"/>
              </a:buClr>
              <a:buSzPct val="120000"/>
              <a:buFont typeface="Arial" panose="020B0604020202020204" pitchFamily="34" charset="0"/>
              <a:buChar char="•"/>
              <a:tabLst>
                <a:tab pos="631825" algn="l"/>
              </a:tabLst>
              <a:defRPr sz="2400">
                <a:solidFill>
                  <a:schemeClr val="tx1"/>
                </a:solidFill>
                <a:latin typeface="Cambria" panose="02040503050406030204" pitchFamily="18" charset="0"/>
              </a:defRPr>
            </a:lvl2pPr>
            <a:lvl3pPr marL="1143000" indent="-228600" algn="l" rtl="0" eaLnBrk="0" fontAlgn="base" hangingPunct="0">
              <a:spcBef>
                <a:spcPct val="20000"/>
              </a:spcBef>
              <a:spcAft>
                <a:spcPct val="0"/>
              </a:spcAft>
              <a:buClr>
                <a:srgbClr val="92D050"/>
              </a:buClr>
              <a:buChar char="•"/>
              <a:defRPr sz="2400">
                <a:solidFill>
                  <a:schemeClr val="tx1"/>
                </a:solidFill>
                <a:latin typeface="Cambria" panose="02040503050406030204" pitchFamily="18" charset="0"/>
              </a:defRPr>
            </a:lvl3pPr>
            <a:lvl4pPr marL="1600200" indent="-228600"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7400" indent="-228600"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spcAft>
                <a:spcPts val="600"/>
              </a:spcAft>
              <a:buFontTx/>
              <a:buNone/>
              <a:tabLst>
                <a:tab pos="5021263" algn="l"/>
              </a:tabLst>
            </a:pPr>
            <a:r>
              <a:rPr lang="fr-FR" sz="1200" b="0" i="1" kern="0" dirty="0" smtClean="0">
                <a:latin typeface="Arial" panose="020B0604020202020204" pitchFamily="34" charset="0"/>
                <a:cs typeface="Arial" panose="020B0604020202020204" pitchFamily="34" charset="0"/>
              </a:rPr>
              <a:t>Source : PADD – PLU approuvé le 13 novembre 2013</a:t>
            </a:r>
            <a:endParaRPr lang="fr-FR" sz="1200" b="0" i="1" kern="0" dirty="0">
              <a:latin typeface="Arial" panose="020B0604020202020204" pitchFamily="34" charset="0"/>
              <a:cs typeface="Arial" panose="020B0604020202020204" pitchFamily="34" charset="0"/>
            </a:endParaRPr>
          </a:p>
        </p:txBody>
      </p:sp>
      <p:sp>
        <p:nvSpPr>
          <p:cNvPr id="20" name="Espace réservé du contenu 2"/>
          <p:cNvSpPr txBox="1">
            <a:spLocks/>
          </p:cNvSpPr>
          <p:nvPr/>
        </p:nvSpPr>
        <p:spPr>
          <a:xfrm>
            <a:off x="986114" y="1124744"/>
            <a:ext cx="3744416" cy="5400600"/>
          </a:xfrm>
          <a:prstGeom prst="rect">
            <a:avLst/>
          </a:prstGeom>
        </p:spPr>
        <p:txBody>
          <a:bodyPr/>
          <a:lstStyle>
            <a:lvl1pPr marL="342900" indent="-342900" algn="l" rtl="0" eaLnBrk="0" fontAlgn="base" hangingPunct="0">
              <a:spcBef>
                <a:spcPct val="20000"/>
              </a:spcBef>
              <a:spcAft>
                <a:spcPct val="0"/>
              </a:spcAft>
              <a:buClr>
                <a:srgbClr val="002060"/>
              </a:buClr>
              <a:buSzPct val="100000"/>
              <a:buFontTx/>
              <a:buBlip>
                <a:blip r:embed="rId2"/>
              </a:buBlip>
              <a:defRPr sz="2400" b="1">
                <a:solidFill>
                  <a:schemeClr val="tx1"/>
                </a:solidFill>
                <a:latin typeface="Cambria" panose="02040503050406030204" pitchFamily="18" charset="0"/>
                <a:ea typeface="+mn-ea"/>
                <a:cs typeface="+mn-cs"/>
              </a:defRPr>
            </a:lvl1pPr>
            <a:lvl2pPr marL="631825" indent="-268288" algn="l" rtl="0" eaLnBrk="0" fontAlgn="base" hangingPunct="0">
              <a:spcBef>
                <a:spcPct val="20000"/>
              </a:spcBef>
              <a:spcAft>
                <a:spcPct val="0"/>
              </a:spcAft>
              <a:buClr>
                <a:srgbClr val="002060"/>
              </a:buClr>
              <a:buSzPct val="120000"/>
              <a:buFont typeface="Arial" panose="020B0604020202020204" pitchFamily="34" charset="0"/>
              <a:buChar char="•"/>
              <a:tabLst>
                <a:tab pos="631825" algn="l"/>
              </a:tabLst>
              <a:defRPr sz="2400">
                <a:solidFill>
                  <a:schemeClr val="tx1"/>
                </a:solidFill>
                <a:latin typeface="Cambria" panose="02040503050406030204" pitchFamily="18" charset="0"/>
              </a:defRPr>
            </a:lvl2pPr>
            <a:lvl3pPr marL="1143000" indent="-228600" algn="l" rtl="0" eaLnBrk="0" fontAlgn="base" hangingPunct="0">
              <a:spcBef>
                <a:spcPct val="20000"/>
              </a:spcBef>
              <a:spcAft>
                <a:spcPct val="0"/>
              </a:spcAft>
              <a:buClr>
                <a:srgbClr val="92D050"/>
              </a:buClr>
              <a:buChar char="•"/>
              <a:defRPr sz="2400">
                <a:solidFill>
                  <a:schemeClr val="tx1"/>
                </a:solidFill>
                <a:latin typeface="Cambria" panose="02040503050406030204" pitchFamily="18" charset="0"/>
              </a:defRPr>
            </a:lvl3pPr>
            <a:lvl4pPr marL="1600200" indent="-228600"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7400" indent="-228600"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61938" indent="-261938">
              <a:spcBef>
                <a:spcPts val="1200"/>
              </a:spcBef>
            </a:pPr>
            <a:r>
              <a:rPr lang="fr-FR" sz="1800" dirty="0" smtClean="0">
                <a:latin typeface="Arial" panose="020B0604020202020204" pitchFamily="34" charset="0"/>
                <a:cs typeface="Arial" panose="020B0604020202020204" pitchFamily="34" charset="0"/>
              </a:rPr>
              <a:t>Créer </a:t>
            </a:r>
            <a:r>
              <a:rPr lang="fr-FR" sz="1800" dirty="0">
                <a:latin typeface="Arial" panose="020B0604020202020204" pitchFamily="34" charset="0"/>
                <a:cs typeface="Arial" panose="020B0604020202020204" pitchFamily="34" charset="0"/>
              </a:rPr>
              <a:t>une nouvelle zone d’activités intercommunale le long de la route de </a:t>
            </a:r>
            <a:r>
              <a:rPr lang="fr-FR" sz="1800" dirty="0" err="1">
                <a:latin typeface="Arial" panose="020B0604020202020204" pitchFamily="34" charset="0"/>
                <a:cs typeface="Arial" panose="020B0604020202020204" pitchFamily="34" charset="0"/>
              </a:rPr>
              <a:t>Sanguinet</a:t>
            </a:r>
            <a:r>
              <a:rPr lang="fr-FR" sz="1800" dirty="0">
                <a:latin typeface="Arial" panose="020B0604020202020204" pitchFamily="34" charset="0"/>
                <a:cs typeface="Arial" panose="020B0604020202020204" pitchFamily="34" charset="0"/>
              </a:rPr>
              <a:t> </a:t>
            </a:r>
            <a:r>
              <a:rPr lang="fr-FR" sz="1800" b="0" dirty="0">
                <a:latin typeface="Arial" panose="020B0604020202020204" pitchFamily="34" charset="0"/>
                <a:cs typeface="Arial" panose="020B0604020202020204" pitchFamily="34" charset="0"/>
              </a:rPr>
              <a:t>(</a:t>
            </a:r>
            <a:r>
              <a:rPr lang="fr-FR" sz="1800" b="0" dirty="0" err="1">
                <a:latin typeface="Arial" panose="020B0604020202020204" pitchFamily="34" charset="0"/>
                <a:cs typeface="Arial" panose="020B0604020202020204" pitchFamily="34" charset="0"/>
              </a:rPr>
              <a:t>Mey</a:t>
            </a:r>
            <a:r>
              <a:rPr lang="fr-FR" sz="1800" b="0" dirty="0">
                <a:latin typeface="Arial" panose="020B0604020202020204" pitchFamily="34" charset="0"/>
                <a:cs typeface="Arial" panose="020B0604020202020204" pitchFamily="34" charset="0"/>
              </a:rPr>
              <a:t>, au Nord de la </a:t>
            </a:r>
            <a:r>
              <a:rPr lang="fr-FR" sz="1800" b="0" dirty="0" err="1">
                <a:latin typeface="Arial" panose="020B0604020202020204" pitchFamily="34" charset="0"/>
                <a:cs typeface="Arial" panose="020B0604020202020204" pitchFamily="34" charset="0"/>
              </a:rPr>
              <a:t>craste</a:t>
            </a:r>
            <a:r>
              <a:rPr lang="fr-FR" sz="1800" b="0" dirty="0">
                <a:latin typeface="Arial" panose="020B0604020202020204" pitchFamily="34" charset="0"/>
                <a:cs typeface="Arial" panose="020B0604020202020204" pitchFamily="34" charset="0"/>
              </a:rPr>
              <a:t> de </a:t>
            </a:r>
            <a:r>
              <a:rPr lang="fr-FR" sz="1800" b="0" dirty="0" err="1">
                <a:latin typeface="Arial" panose="020B0604020202020204" pitchFamily="34" charset="0"/>
                <a:cs typeface="Arial" panose="020B0604020202020204" pitchFamily="34" charset="0"/>
              </a:rPr>
              <a:t>Mey</a:t>
            </a:r>
            <a:r>
              <a:rPr lang="fr-FR" sz="1800" b="0" dirty="0">
                <a:latin typeface="Arial" panose="020B0604020202020204" pitchFamily="34" charset="0"/>
                <a:cs typeface="Arial" panose="020B0604020202020204" pitchFamily="34" charset="0"/>
              </a:rPr>
              <a:t>).</a:t>
            </a:r>
          </a:p>
          <a:p>
            <a:pPr marL="261938" indent="-261938">
              <a:spcBef>
                <a:spcPts val="1200"/>
              </a:spcBef>
            </a:pPr>
            <a:r>
              <a:rPr lang="fr-FR" sz="1800" dirty="0" smtClean="0">
                <a:latin typeface="Arial" panose="020B0604020202020204" pitchFamily="34" charset="0"/>
                <a:cs typeface="Arial" panose="020B0604020202020204" pitchFamily="34" charset="0"/>
              </a:rPr>
              <a:t>Créer </a:t>
            </a:r>
            <a:r>
              <a:rPr lang="fr-FR" sz="1800" dirty="0">
                <a:latin typeface="Arial" panose="020B0604020202020204" pitchFamily="34" charset="0"/>
                <a:cs typeface="Arial" panose="020B0604020202020204" pitchFamily="34" charset="0"/>
              </a:rPr>
              <a:t>une nouvelle zone commerciale à l’entrée Sud, </a:t>
            </a:r>
            <a:r>
              <a:rPr lang="fr-FR" sz="1800" b="0" dirty="0">
                <a:latin typeface="Arial" panose="020B0604020202020204" pitchFamily="34" charset="0"/>
                <a:cs typeface="Arial" panose="020B0604020202020204" pitchFamily="34" charset="0"/>
              </a:rPr>
              <a:t>route de </a:t>
            </a:r>
            <a:r>
              <a:rPr lang="fr-FR" sz="1800" b="0" dirty="0" err="1">
                <a:latin typeface="Arial" panose="020B0604020202020204" pitchFamily="34" charset="0"/>
                <a:cs typeface="Arial" panose="020B0604020202020204" pitchFamily="34" charset="0"/>
              </a:rPr>
              <a:t>Pontenx</a:t>
            </a:r>
            <a:r>
              <a:rPr lang="fr-FR" sz="1800" b="0" dirty="0">
                <a:latin typeface="Arial" panose="020B0604020202020204" pitchFamily="34" charset="0"/>
                <a:cs typeface="Arial" panose="020B0604020202020204" pitchFamily="34" charset="0"/>
              </a:rPr>
              <a:t> (ex terrains DRT).</a:t>
            </a:r>
          </a:p>
          <a:p>
            <a:pPr marL="261938" indent="-261938">
              <a:spcBef>
                <a:spcPts val="1200"/>
              </a:spcBef>
            </a:pPr>
            <a:r>
              <a:rPr lang="fr-FR" sz="1800" dirty="0" smtClean="0">
                <a:latin typeface="Arial" panose="020B0604020202020204" pitchFamily="34" charset="0"/>
                <a:cs typeface="Arial" panose="020B0604020202020204" pitchFamily="34" charset="0"/>
              </a:rPr>
              <a:t>Réhabiliter </a:t>
            </a:r>
            <a:r>
              <a:rPr lang="fr-FR" sz="1800" dirty="0">
                <a:latin typeface="Arial" panose="020B0604020202020204" pitchFamily="34" charset="0"/>
                <a:cs typeface="Arial" panose="020B0604020202020204" pitchFamily="34" charset="0"/>
              </a:rPr>
              <a:t>et achever la zone d’activités artisanale de « La Calle </a:t>
            </a:r>
            <a:r>
              <a:rPr lang="fr-FR" sz="1800" dirty="0" smtClean="0">
                <a:latin typeface="Arial" panose="020B0604020202020204" pitchFamily="34" charset="0"/>
                <a:cs typeface="Arial" panose="020B0604020202020204" pitchFamily="34" charset="0"/>
              </a:rPr>
              <a:t>».</a:t>
            </a:r>
          </a:p>
          <a:p>
            <a:pPr marL="261938" indent="-261938">
              <a:spcBef>
                <a:spcPts val="1200"/>
              </a:spcBef>
            </a:pPr>
            <a:r>
              <a:rPr lang="fr-FR" sz="1800" dirty="0" smtClean="0">
                <a:latin typeface="Arial" panose="020B0604020202020204" pitchFamily="34" charset="0"/>
                <a:cs typeface="Arial" panose="020B0604020202020204" pitchFamily="34" charset="0"/>
              </a:rPr>
              <a:t>Accompagner </a:t>
            </a:r>
            <a:r>
              <a:rPr lang="fr-FR" sz="1800" dirty="0">
                <a:latin typeface="Arial" panose="020B0604020202020204" pitchFamily="34" charset="0"/>
                <a:cs typeface="Arial" panose="020B0604020202020204" pitchFamily="34" charset="0"/>
              </a:rPr>
              <a:t>les évolutions des deux sites industriels de la </a:t>
            </a:r>
            <a:r>
              <a:rPr lang="fr-FR" sz="1800" dirty="0" smtClean="0">
                <a:latin typeface="Arial" panose="020B0604020202020204" pitchFamily="34" charset="0"/>
                <a:cs typeface="Arial" panose="020B0604020202020204" pitchFamily="34" charset="0"/>
              </a:rPr>
              <a:t>commune </a:t>
            </a:r>
            <a:r>
              <a:rPr lang="fr-FR" sz="1800" b="0" dirty="0">
                <a:latin typeface="Arial" panose="020B0604020202020204" pitchFamily="34" charset="0"/>
                <a:cs typeface="Arial" panose="020B0604020202020204" pitchFamily="34" charset="0"/>
              </a:rPr>
              <a:t>(CECA et </a:t>
            </a:r>
            <a:r>
              <a:rPr lang="fr-FR" sz="1800" b="0" dirty="0" smtClean="0">
                <a:latin typeface="Arial" panose="020B0604020202020204" pitchFamily="34" charset="0"/>
                <a:cs typeface="Arial" panose="020B0604020202020204" pitchFamily="34" charset="0"/>
              </a:rPr>
              <a:t>VERMILION).</a:t>
            </a:r>
            <a:endParaRPr lang="fr-FR" sz="1800" b="0" dirty="0">
              <a:latin typeface="Arial" panose="020B0604020202020204" pitchFamily="34" charset="0"/>
              <a:cs typeface="Arial" panose="020B0604020202020204" pitchFamily="34" charset="0"/>
            </a:endParaRPr>
          </a:p>
          <a:p>
            <a:pPr marL="261938" indent="-261938">
              <a:spcBef>
                <a:spcPts val="1200"/>
              </a:spcBef>
            </a:pPr>
            <a:r>
              <a:rPr lang="fr-FR" sz="1800" dirty="0" smtClean="0">
                <a:latin typeface="Arial" panose="020B0604020202020204" pitchFamily="34" charset="0"/>
                <a:cs typeface="Arial" panose="020B0604020202020204" pitchFamily="34" charset="0"/>
              </a:rPr>
              <a:t>Pérenniser </a:t>
            </a:r>
            <a:r>
              <a:rPr lang="fr-FR" sz="1800" dirty="0">
                <a:latin typeface="Arial" panose="020B0604020202020204" pitchFamily="34" charset="0"/>
                <a:cs typeface="Arial" panose="020B0604020202020204" pitchFamily="34" charset="0"/>
              </a:rPr>
              <a:t>l’activité commerciale du </a:t>
            </a:r>
            <a:r>
              <a:rPr lang="fr-FR" sz="1800" dirty="0" smtClean="0">
                <a:latin typeface="Arial" panose="020B0604020202020204" pitchFamily="34" charset="0"/>
                <a:cs typeface="Arial" panose="020B0604020202020204" pitchFamily="34" charset="0"/>
              </a:rPr>
              <a:t>centre-ville.</a:t>
            </a:r>
          </a:p>
          <a:p>
            <a:pPr marL="0" indent="0">
              <a:spcBef>
                <a:spcPts val="1200"/>
              </a:spcBef>
              <a:buNone/>
            </a:pPr>
            <a:endParaRPr lang="fr-FR" sz="1800" dirty="0" smtClean="0">
              <a:latin typeface="Arial" panose="020B0604020202020204" pitchFamily="34" charset="0"/>
              <a:cs typeface="Arial" panose="020B0604020202020204" pitchFamily="34" charset="0"/>
            </a:endParaRPr>
          </a:p>
          <a:p>
            <a:pPr marL="261938" indent="-261938"/>
            <a:endParaRPr lang="fr-FR" sz="1600" kern="0" cap="small" dirty="0" smtClean="0">
              <a:latin typeface="Arial" panose="020B0604020202020204" pitchFamily="34" charset="0"/>
              <a:cs typeface="Arial" panose="020B0604020202020204" pitchFamily="34" charset="0"/>
            </a:endParaRPr>
          </a:p>
          <a:p>
            <a:pPr marL="0" indent="0">
              <a:buFontTx/>
              <a:buNone/>
            </a:pPr>
            <a:endParaRPr lang="fr-FR" sz="1600" kern="0" dirty="0" smtClean="0">
              <a:latin typeface="Arial" panose="020B0604020202020204" pitchFamily="34" charset="0"/>
              <a:cs typeface="Arial" panose="020B0604020202020204" pitchFamily="34" charset="0"/>
            </a:endParaRPr>
          </a:p>
          <a:p>
            <a:pPr marL="0" indent="0" algn="just">
              <a:buFontTx/>
              <a:buNone/>
            </a:pPr>
            <a:endParaRPr lang="fr-FR" kern="0" dirty="0"/>
          </a:p>
        </p:txBody>
      </p:sp>
      <p:pic>
        <p:nvPicPr>
          <p:cNvPr id="12" name="Image 11"/>
          <p:cNvPicPr/>
          <p:nvPr/>
        </p:nvPicPr>
        <p:blipFill rotWithShape="1">
          <a:blip r:embed="rId3" cstate="print">
            <a:extLst>
              <a:ext uri="{28A0092B-C50C-407E-A947-70E740481C1C}">
                <a14:useLocalDpi xmlns:a14="http://schemas.microsoft.com/office/drawing/2010/main"/>
              </a:ext>
            </a:extLst>
          </a:blip>
          <a:srcRect/>
          <a:stretch/>
        </p:blipFill>
        <p:spPr bwMode="auto">
          <a:xfrm>
            <a:off x="5168743" y="1319166"/>
            <a:ext cx="3830114" cy="3477985"/>
          </a:xfrm>
          <a:prstGeom prst="rect">
            <a:avLst/>
          </a:prstGeom>
          <a:ln>
            <a:solidFill>
              <a:schemeClr val="bg1">
                <a:lumMod val="65000"/>
              </a:schemeClr>
            </a:solidFill>
          </a:ln>
          <a:extLst>
            <a:ext uri="{53640926-AAD7-44D8-BBD7-CCE9431645EC}">
              <a14:shadowObscured xmlns:a14="http://schemas.microsoft.com/office/drawing/2010/main"/>
            </a:ext>
          </a:extLst>
        </p:spPr>
      </p:pic>
      <p:pic>
        <p:nvPicPr>
          <p:cNvPr id="15" name="Image 14"/>
          <p:cNvPicPr/>
          <p:nvPr/>
        </p:nvPicPr>
        <p:blipFill rotWithShape="1">
          <a:blip r:embed="rId4" cstate="print">
            <a:extLst>
              <a:ext uri="{28A0092B-C50C-407E-A947-70E740481C1C}">
                <a14:useLocalDpi xmlns:a14="http://schemas.microsoft.com/office/drawing/2010/main"/>
              </a:ext>
            </a:extLst>
          </a:blip>
          <a:srcRect/>
          <a:stretch/>
        </p:blipFill>
        <p:spPr bwMode="auto">
          <a:xfrm>
            <a:off x="6961958" y="4509120"/>
            <a:ext cx="2011680" cy="1546860"/>
          </a:xfrm>
          <a:prstGeom prst="rect">
            <a:avLst/>
          </a:prstGeom>
          <a:ln>
            <a:solidFill>
              <a:schemeClr val="bg1">
                <a:lumMod val="6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40061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344337D-1B86-49A1-B159-31C249C029FE}" type="slidenum">
              <a:rPr lang="fr-FR" smtClean="0"/>
              <a:pPr>
                <a:defRPr/>
              </a:pPr>
              <a:t>19</a:t>
            </a:fld>
            <a:endParaRPr lang="fr-F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Titre 1"/>
          <p:cNvSpPr txBox="1">
            <a:spLocks/>
          </p:cNvSpPr>
          <p:nvPr/>
        </p:nvSpPr>
        <p:spPr>
          <a:xfrm>
            <a:off x="971600" y="0"/>
            <a:ext cx="8172400" cy="692696"/>
          </a:xfrm>
          <a:prstGeom prst="rect">
            <a:avLst/>
          </a:prstGeom>
        </p:spPr>
        <p:txBody>
          <a:bodyPr/>
          <a:lstStyle>
            <a:lvl1pPr algn="ctr" rtl="0" eaLnBrk="0" fontAlgn="base" hangingPunct="0">
              <a:spcBef>
                <a:spcPct val="0"/>
              </a:spcBef>
              <a:spcAft>
                <a:spcPct val="0"/>
              </a:spcAft>
              <a:defRPr sz="3600">
                <a:solidFill>
                  <a:schemeClr val="tx2"/>
                </a:solidFill>
                <a:latin typeface="Forte" panose="03060902040502070203" pitchFamily="66" charset="0"/>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fr-FR" sz="3200" b="1" kern="0" cap="small" dirty="0" smtClean="0">
                <a:solidFill>
                  <a:schemeClr val="accent6">
                    <a:lumMod val="75000"/>
                  </a:schemeClr>
                </a:solidFill>
                <a:latin typeface="Arial" panose="020B0604020202020204" pitchFamily="34" charset="0"/>
                <a:cs typeface="Arial" panose="020B0604020202020204" pitchFamily="34" charset="0"/>
              </a:rPr>
              <a:t>Chiffres clés récents pour l’artisanat</a:t>
            </a:r>
            <a:endParaRPr lang="fr-FR" sz="3200" b="1" kern="0" cap="small" dirty="0">
              <a:solidFill>
                <a:schemeClr val="accent6">
                  <a:lumMod val="75000"/>
                </a:schemeClr>
              </a:solidFill>
              <a:latin typeface="Arial" panose="020B0604020202020204" pitchFamily="34" charset="0"/>
              <a:cs typeface="Arial" panose="020B0604020202020204" pitchFamily="34" charset="0"/>
            </a:endParaRPr>
          </a:p>
        </p:txBody>
      </p:sp>
      <p:sp>
        <p:nvSpPr>
          <p:cNvPr id="14"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pic>
        <p:nvPicPr>
          <p:cNvPr id="17" name="Image 16"/>
          <p:cNvPicPr/>
          <p:nvPr/>
        </p:nvPicPr>
        <p:blipFill rotWithShape="1">
          <a:blip r:embed="rId2" cstate="print">
            <a:extLst>
              <a:ext uri="{28A0092B-C50C-407E-A947-70E740481C1C}">
                <a14:useLocalDpi xmlns:a14="http://schemas.microsoft.com/office/drawing/2010/main"/>
              </a:ext>
            </a:extLst>
          </a:blip>
          <a:srcRect/>
          <a:stretch/>
        </p:blipFill>
        <p:spPr bwMode="auto">
          <a:xfrm>
            <a:off x="3970015" y="1386630"/>
            <a:ext cx="5116910" cy="1385302"/>
          </a:xfrm>
          <a:prstGeom prst="rect">
            <a:avLst/>
          </a:prstGeom>
          <a:ln>
            <a:noFill/>
          </a:ln>
          <a:extLst>
            <a:ext uri="{53640926-AAD7-44D8-BBD7-CCE9431645EC}">
              <a14:shadowObscured xmlns:a14="http://schemas.microsoft.com/office/drawing/2010/main"/>
            </a:ext>
          </a:extLst>
        </p:spPr>
      </p:pic>
      <p:pic>
        <p:nvPicPr>
          <p:cNvPr id="19" name="Image 18"/>
          <p:cNvPicPr/>
          <p:nvPr/>
        </p:nvPicPr>
        <p:blipFill rotWithShape="1">
          <a:blip r:embed="rId3" cstate="print">
            <a:extLst>
              <a:ext uri="{28A0092B-C50C-407E-A947-70E740481C1C}">
                <a14:useLocalDpi xmlns:a14="http://schemas.microsoft.com/office/drawing/2010/main"/>
              </a:ext>
            </a:extLst>
          </a:blip>
          <a:srcRect/>
          <a:stretch/>
        </p:blipFill>
        <p:spPr bwMode="auto">
          <a:xfrm>
            <a:off x="4012579" y="5403269"/>
            <a:ext cx="5116910" cy="182431"/>
          </a:xfrm>
          <a:prstGeom prst="rect">
            <a:avLst/>
          </a:prstGeom>
          <a:ln>
            <a:noFill/>
          </a:ln>
          <a:extLst>
            <a:ext uri="{53640926-AAD7-44D8-BBD7-CCE9431645EC}">
              <a14:shadowObscured xmlns:a14="http://schemas.microsoft.com/office/drawing/2010/main"/>
            </a:ext>
          </a:extLst>
        </p:spPr>
      </p:pic>
      <p:pic>
        <p:nvPicPr>
          <p:cNvPr id="20" name="Image 19"/>
          <p:cNvPicPr/>
          <p:nvPr/>
        </p:nvPicPr>
        <p:blipFill rotWithShape="1">
          <a:blip r:embed="rId4" cstate="print">
            <a:extLst>
              <a:ext uri="{28A0092B-C50C-407E-A947-70E740481C1C}">
                <a14:useLocalDpi xmlns:a14="http://schemas.microsoft.com/office/drawing/2010/main"/>
              </a:ext>
            </a:extLst>
          </a:blip>
          <a:srcRect/>
          <a:stretch/>
        </p:blipFill>
        <p:spPr bwMode="auto">
          <a:xfrm>
            <a:off x="4012579" y="5653747"/>
            <a:ext cx="5116910" cy="186589"/>
          </a:xfrm>
          <a:prstGeom prst="rect">
            <a:avLst/>
          </a:prstGeom>
          <a:ln>
            <a:noFill/>
          </a:ln>
          <a:extLst>
            <a:ext uri="{53640926-AAD7-44D8-BBD7-CCE9431645EC}">
              <a14:shadowObscured xmlns:a14="http://schemas.microsoft.com/office/drawing/2010/main"/>
            </a:ext>
          </a:extLst>
        </p:spPr>
      </p:pic>
      <p:pic>
        <p:nvPicPr>
          <p:cNvPr id="21" name="Image 20"/>
          <p:cNvPicPr/>
          <p:nvPr/>
        </p:nvPicPr>
        <p:blipFill rotWithShape="1">
          <a:blip r:embed="rId5" cstate="print">
            <a:extLst>
              <a:ext uri="{28A0092B-C50C-407E-A947-70E740481C1C}">
                <a14:useLocalDpi xmlns:a14="http://schemas.microsoft.com/office/drawing/2010/main"/>
              </a:ext>
            </a:extLst>
          </a:blip>
          <a:srcRect/>
          <a:stretch/>
        </p:blipFill>
        <p:spPr bwMode="auto">
          <a:xfrm>
            <a:off x="4003054" y="4641504"/>
            <a:ext cx="5114975" cy="532264"/>
          </a:xfrm>
          <a:prstGeom prst="rect">
            <a:avLst/>
          </a:prstGeom>
          <a:ln>
            <a:noFill/>
          </a:ln>
          <a:extLst>
            <a:ext uri="{53640926-AAD7-44D8-BBD7-CCE9431645EC}">
              <a14:shadowObscured xmlns:a14="http://schemas.microsoft.com/office/drawing/2010/main"/>
            </a:ext>
          </a:extLst>
        </p:spPr>
      </p:pic>
      <p:sp>
        <p:nvSpPr>
          <p:cNvPr id="22" name="Rectangle 3"/>
          <p:cNvSpPr>
            <a:spLocks noChangeArrowheads="1"/>
          </p:cNvSpPr>
          <p:nvPr/>
        </p:nvSpPr>
        <p:spPr bwMode="auto">
          <a:xfrm>
            <a:off x="3942978" y="3417368"/>
            <a:ext cx="410445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000" b="1" i="1" u="none" strike="noStrike" cap="none" normalizeH="0" baseline="0" dirty="0" smtClean="0">
                <a:ln>
                  <a:noFill/>
                </a:ln>
                <a:solidFill>
                  <a:srgbClr val="00B0F0"/>
                </a:solidFill>
                <a:effectLst/>
                <a:latin typeface="Arial" panose="020B0604020202020204" pitchFamily="34" charset="0"/>
                <a:ea typeface="Cambria" pitchFamily="18" charset="0"/>
                <a:cs typeface="Arial" panose="020B0604020202020204" pitchFamily="34" charset="0"/>
              </a:rPr>
              <a:t>dont</a:t>
            </a:r>
            <a:endParaRPr kumimoji="0" lang="fr-FR" altLang="fr-FR" sz="1800" b="1" i="1" u="none" strike="noStrike" cap="none" normalizeH="0" baseline="0" dirty="0" smtClean="0">
              <a:ln>
                <a:noFill/>
              </a:ln>
              <a:solidFill>
                <a:srgbClr val="00B0F0"/>
              </a:solidFill>
              <a:effectLst/>
              <a:latin typeface="Arial" pitchFamily="34" charset="0"/>
              <a:cs typeface="Arial" pitchFamily="34" charset="0"/>
            </a:endParaRPr>
          </a:p>
        </p:txBody>
      </p:sp>
      <p:sp>
        <p:nvSpPr>
          <p:cNvPr id="23" name="Rectangle 3"/>
          <p:cNvSpPr>
            <a:spLocks noChangeArrowheads="1"/>
          </p:cNvSpPr>
          <p:nvPr/>
        </p:nvSpPr>
        <p:spPr bwMode="auto">
          <a:xfrm>
            <a:off x="3993156" y="5847075"/>
            <a:ext cx="515084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fr-FR" altLang="fr-FR" sz="1000" b="1" i="1" dirty="0" smtClean="0">
                <a:solidFill>
                  <a:srgbClr val="00B0F0"/>
                </a:solidFill>
                <a:latin typeface="Arial" panose="020B0604020202020204" pitchFamily="34" charset="0"/>
                <a:ea typeface="Cambria" pitchFamily="18" charset="0"/>
                <a:cs typeface="Arial" panose="020B0604020202020204" pitchFamily="34" charset="0"/>
              </a:rPr>
              <a:t>TOTAL		</a:t>
            </a:r>
            <a:r>
              <a:rPr lang="fr-FR" altLang="fr-FR" sz="700" b="1" dirty="0" smtClean="0">
                <a:solidFill>
                  <a:srgbClr val="00B0F0"/>
                </a:solidFill>
                <a:latin typeface="Arial" panose="020B0604020202020204" pitchFamily="34" charset="0"/>
                <a:ea typeface="Cambria" pitchFamily="18" charset="0"/>
                <a:cs typeface="Arial" panose="020B0604020202020204" pitchFamily="34" charset="0"/>
              </a:rPr>
              <a:t>                </a:t>
            </a:r>
            <a:r>
              <a:rPr lang="fr-FR" altLang="fr-FR" sz="800" b="1" dirty="0" smtClean="0">
                <a:solidFill>
                  <a:srgbClr val="00B0F0"/>
                </a:solidFill>
                <a:latin typeface="Arial" panose="020B0604020202020204" pitchFamily="34" charset="0"/>
                <a:ea typeface="Cambria" pitchFamily="18" charset="0"/>
                <a:cs typeface="Arial" panose="020B0604020202020204" pitchFamily="34" charset="0"/>
              </a:rPr>
              <a:t>126              370              136              302        </a:t>
            </a:r>
            <a:r>
              <a:rPr lang="fr-FR" altLang="fr-FR" sz="900" b="1" dirty="0" smtClean="0">
                <a:solidFill>
                  <a:srgbClr val="003399"/>
                </a:solidFill>
                <a:latin typeface="Arial" panose="020B0604020202020204" pitchFamily="34" charset="0"/>
                <a:ea typeface="Cambria" pitchFamily="18" charset="0"/>
                <a:cs typeface="Arial" panose="020B0604020202020204" pitchFamily="34" charset="0"/>
              </a:rPr>
              <a:t>934   11,5%</a:t>
            </a:r>
            <a:endParaRPr lang="fr-FR" altLang="fr-FR" sz="900" b="1" dirty="0">
              <a:solidFill>
                <a:srgbClr val="003399"/>
              </a:solidFill>
              <a:latin typeface="Arial" panose="020B0604020202020204" pitchFamily="34" charset="0"/>
              <a:ea typeface="Cambria" pitchFamily="18" charset="0"/>
              <a:cs typeface="Arial" panose="020B0604020202020204" pitchFamily="34" charset="0"/>
            </a:endParaRPr>
          </a:p>
        </p:txBody>
      </p:sp>
      <p:sp>
        <p:nvSpPr>
          <p:cNvPr id="24" name="Espace réservé du contenu 2"/>
          <p:cNvSpPr txBox="1">
            <a:spLocks/>
          </p:cNvSpPr>
          <p:nvPr/>
        </p:nvSpPr>
        <p:spPr>
          <a:xfrm>
            <a:off x="971835" y="1182238"/>
            <a:ext cx="3010384" cy="5400600"/>
          </a:xfrm>
          <a:prstGeom prst="rect">
            <a:avLst/>
          </a:prstGeom>
        </p:spPr>
        <p:txBody>
          <a:bodyPr/>
          <a:lstStyle>
            <a:lvl1pPr marL="342900" indent="-342900" algn="l" rtl="0" eaLnBrk="0" fontAlgn="base" hangingPunct="0">
              <a:spcBef>
                <a:spcPct val="20000"/>
              </a:spcBef>
              <a:spcAft>
                <a:spcPct val="0"/>
              </a:spcAft>
              <a:buClr>
                <a:srgbClr val="002060"/>
              </a:buClr>
              <a:buSzPct val="100000"/>
              <a:buFontTx/>
              <a:buBlip>
                <a:blip r:embed="rId6"/>
              </a:buBlip>
              <a:defRPr sz="2400" b="1">
                <a:solidFill>
                  <a:schemeClr val="tx1"/>
                </a:solidFill>
                <a:latin typeface="Cambria" panose="02040503050406030204" pitchFamily="18" charset="0"/>
                <a:ea typeface="+mn-ea"/>
                <a:cs typeface="+mn-cs"/>
              </a:defRPr>
            </a:lvl1pPr>
            <a:lvl2pPr marL="631825" indent="-268288" algn="l" rtl="0" eaLnBrk="0" fontAlgn="base" hangingPunct="0">
              <a:spcBef>
                <a:spcPct val="20000"/>
              </a:spcBef>
              <a:spcAft>
                <a:spcPct val="0"/>
              </a:spcAft>
              <a:buClr>
                <a:srgbClr val="002060"/>
              </a:buClr>
              <a:buSzPct val="120000"/>
              <a:buFont typeface="Arial" panose="020B0604020202020204" pitchFamily="34" charset="0"/>
              <a:buChar char="•"/>
              <a:tabLst>
                <a:tab pos="631825" algn="l"/>
              </a:tabLst>
              <a:defRPr sz="2400">
                <a:solidFill>
                  <a:schemeClr val="tx1"/>
                </a:solidFill>
                <a:latin typeface="Cambria" panose="02040503050406030204" pitchFamily="18" charset="0"/>
              </a:defRPr>
            </a:lvl2pPr>
            <a:lvl3pPr marL="1143000" indent="-228600" algn="l" rtl="0" eaLnBrk="0" fontAlgn="base" hangingPunct="0">
              <a:spcBef>
                <a:spcPct val="20000"/>
              </a:spcBef>
              <a:spcAft>
                <a:spcPct val="0"/>
              </a:spcAft>
              <a:buClr>
                <a:srgbClr val="92D050"/>
              </a:buClr>
              <a:buChar char="•"/>
              <a:defRPr sz="2400">
                <a:solidFill>
                  <a:schemeClr val="tx1"/>
                </a:solidFill>
                <a:latin typeface="Cambria" panose="02040503050406030204" pitchFamily="18" charset="0"/>
              </a:defRPr>
            </a:lvl3pPr>
            <a:lvl4pPr marL="1600200" indent="-228600"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7400" indent="-228600"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61938" indent="-261938">
              <a:spcBef>
                <a:spcPts val="1200"/>
              </a:spcBef>
            </a:pPr>
            <a:r>
              <a:rPr lang="fr-FR" sz="1800" dirty="0">
                <a:latin typeface="Arial" panose="020B0604020202020204" pitchFamily="34" charset="0"/>
                <a:cs typeface="Arial" panose="020B0604020202020204" pitchFamily="34" charset="0"/>
              </a:rPr>
              <a:t>En 2015, </a:t>
            </a:r>
            <a:r>
              <a:rPr lang="fr-FR" sz="1800" dirty="0">
                <a:solidFill>
                  <a:srgbClr val="00B0F0"/>
                </a:solidFill>
                <a:latin typeface="Arial" panose="020B0604020202020204" pitchFamily="34" charset="0"/>
                <a:cs typeface="Arial" panose="020B0604020202020204" pitchFamily="34" charset="0"/>
              </a:rPr>
              <a:t>934 entreprises </a:t>
            </a:r>
            <a:r>
              <a:rPr lang="fr-FR" sz="1800" dirty="0">
                <a:latin typeface="Arial" panose="020B0604020202020204" pitchFamily="34" charset="0"/>
                <a:cs typeface="Arial" panose="020B0604020202020204" pitchFamily="34" charset="0"/>
              </a:rPr>
              <a:t>sur un total de 4560 établissements actifs sont des entreprises artisanales, dont : </a:t>
            </a:r>
          </a:p>
          <a:p>
            <a:pPr marL="550863" lvl="1" indent="-261938">
              <a:spcBef>
                <a:spcPts val="0"/>
              </a:spcBef>
            </a:pPr>
            <a:r>
              <a:rPr lang="fr-FR" sz="1600" dirty="0" smtClean="0">
                <a:latin typeface="Arial" panose="020B0604020202020204" pitchFamily="34" charset="0"/>
                <a:cs typeface="Arial" panose="020B0604020202020204" pitchFamily="34" charset="0"/>
              </a:rPr>
              <a:t>39,6% &gt; bâtiments</a:t>
            </a:r>
          </a:p>
          <a:p>
            <a:pPr marL="550863" lvl="1" indent="-261938">
              <a:spcBef>
                <a:spcPts val="0"/>
              </a:spcBef>
            </a:pPr>
            <a:r>
              <a:rPr lang="fr-FR" sz="1600" dirty="0" smtClean="0">
                <a:latin typeface="Arial" panose="020B0604020202020204" pitchFamily="34" charset="0"/>
                <a:cs typeface="Arial" panose="020B0604020202020204" pitchFamily="34" charset="0"/>
              </a:rPr>
              <a:t>32,3% &gt; services</a:t>
            </a:r>
          </a:p>
          <a:p>
            <a:pPr marL="550863" lvl="1" indent="-261938">
              <a:spcBef>
                <a:spcPts val="0"/>
              </a:spcBef>
            </a:pPr>
            <a:r>
              <a:rPr lang="fr-FR" sz="1600" dirty="0" smtClean="0">
                <a:latin typeface="Arial" panose="020B0604020202020204" pitchFamily="34" charset="0"/>
                <a:cs typeface="Arial" panose="020B0604020202020204" pitchFamily="34" charset="0"/>
              </a:rPr>
              <a:t>13,5% &gt; alimentation</a:t>
            </a:r>
          </a:p>
          <a:p>
            <a:pPr marL="550863" lvl="1" indent="-261938">
              <a:spcBef>
                <a:spcPts val="0"/>
              </a:spcBef>
            </a:pPr>
            <a:r>
              <a:rPr lang="fr-FR" sz="1600" dirty="0" smtClean="0">
                <a:latin typeface="Arial" panose="020B0604020202020204" pitchFamily="34" charset="0"/>
                <a:cs typeface="Arial" panose="020B0604020202020204" pitchFamily="34" charset="0"/>
              </a:rPr>
              <a:t>14,6% &gt; production</a:t>
            </a:r>
          </a:p>
          <a:p>
            <a:pPr marL="550863" lvl="1" indent="-261938">
              <a:spcBef>
                <a:spcPts val="0"/>
              </a:spcBef>
            </a:pPr>
            <a:endParaRPr lang="fr-FR" sz="1600" dirty="0">
              <a:latin typeface="Arial" panose="020B0604020202020204" pitchFamily="34" charset="0"/>
              <a:cs typeface="Arial" panose="020B0604020202020204" pitchFamily="34" charset="0"/>
            </a:endParaRPr>
          </a:p>
          <a:p>
            <a:pPr marL="261938" lvl="1" indent="-261938">
              <a:spcBef>
                <a:spcPts val="1200"/>
              </a:spcBef>
              <a:buSzPct val="100000"/>
              <a:buBlip>
                <a:blip r:embed="rId6"/>
              </a:buBlip>
              <a:tabLst>
                <a:tab pos="1076325" algn="l"/>
              </a:tabLst>
            </a:pPr>
            <a:r>
              <a:rPr lang="fr-FR" sz="1800" b="1" dirty="0">
                <a:latin typeface="Arial" panose="020B0604020202020204" pitchFamily="34" charset="0"/>
                <a:cs typeface="Arial" panose="020B0604020202020204" pitchFamily="34" charset="0"/>
              </a:rPr>
              <a:t>Contre 	915 en 2013</a:t>
            </a:r>
          </a:p>
          <a:p>
            <a:pPr marL="288925" lvl="1" indent="0">
              <a:spcBef>
                <a:spcPts val="0"/>
              </a:spcBef>
              <a:buNone/>
              <a:tabLst>
                <a:tab pos="1076325" algn="l"/>
              </a:tabLst>
            </a:pPr>
            <a:r>
              <a:rPr lang="fr-FR" sz="1800" b="1" dirty="0">
                <a:latin typeface="Arial" panose="020B0604020202020204" pitchFamily="34" charset="0"/>
                <a:cs typeface="Arial" panose="020B0604020202020204" pitchFamily="34" charset="0"/>
              </a:rPr>
              <a:t>	</a:t>
            </a:r>
            <a:r>
              <a:rPr lang="fr-FR" sz="1800" b="1" dirty="0" smtClean="0">
                <a:latin typeface="Arial" panose="020B0604020202020204" pitchFamily="34" charset="0"/>
                <a:cs typeface="Arial" panose="020B0604020202020204" pitchFamily="34" charset="0"/>
              </a:rPr>
              <a:t>868 </a:t>
            </a:r>
            <a:r>
              <a:rPr lang="fr-FR" sz="1800" b="1" dirty="0">
                <a:latin typeface="Arial" panose="020B0604020202020204" pitchFamily="34" charset="0"/>
                <a:cs typeface="Arial" panose="020B0604020202020204" pitchFamily="34" charset="0"/>
              </a:rPr>
              <a:t>en 2012</a:t>
            </a:r>
          </a:p>
          <a:p>
            <a:pPr marL="288925" lvl="1" indent="0">
              <a:spcBef>
                <a:spcPts val="0"/>
              </a:spcBef>
              <a:buNone/>
              <a:tabLst>
                <a:tab pos="1076325" algn="l"/>
              </a:tabLst>
            </a:pPr>
            <a:r>
              <a:rPr lang="fr-FR" sz="1800" b="1" dirty="0">
                <a:latin typeface="Arial" panose="020B0604020202020204" pitchFamily="34" charset="0"/>
                <a:cs typeface="Arial" panose="020B0604020202020204" pitchFamily="34" charset="0"/>
              </a:rPr>
              <a:t>	803 en </a:t>
            </a:r>
            <a:r>
              <a:rPr lang="fr-FR" sz="1800" b="1" dirty="0" smtClean="0">
                <a:latin typeface="Arial" panose="020B0604020202020204" pitchFamily="34" charset="0"/>
                <a:cs typeface="Arial" panose="020B0604020202020204" pitchFamily="34" charset="0"/>
              </a:rPr>
              <a:t>2011</a:t>
            </a:r>
          </a:p>
          <a:p>
            <a:pPr marL="288925" lvl="1" indent="0">
              <a:spcBef>
                <a:spcPts val="0"/>
              </a:spcBef>
              <a:buNone/>
              <a:tabLst>
                <a:tab pos="1076325" algn="l"/>
              </a:tabLst>
            </a:pPr>
            <a:endParaRPr lang="fr-FR" sz="1800" b="1" dirty="0">
              <a:latin typeface="Arial" panose="020B0604020202020204" pitchFamily="34" charset="0"/>
              <a:cs typeface="Arial" panose="020B0604020202020204" pitchFamily="34" charset="0"/>
            </a:endParaRPr>
          </a:p>
          <a:p>
            <a:pPr marL="261938" lvl="1" indent="-261938">
              <a:spcBef>
                <a:spcPts val="1200"/>
              </a:spcBef>
              <a:buSzPct val="100000"/>
              <a:buBlip>
                <a:blip r:embed="rId6"/>
              </a:buBlip>
              <a:tabLst>
                <a:tab pos="1076325" algn="l"/>
              </a:tabLst>
            </a:pPr>
            <a:r>
              <a:rPr lang="fr-FR" sz="1800" b="1" dirty="0">
                <a:latin typeface="Arial" panose="020B0604020202020204" pitchFamily="34" charset="0"/>
                <a:cs typeface="Arial" panose="020B0604020202020204" pitchFamily="34" charset="0"/>
              </a:rPr>
              <a:t>Poids plus important de la CC des Grands-Lacs comparée à la CC de Mimizan</a:t>
            </a:r>
          </a:p>
          <a:p>
            <a:pPr marL="288925" lvl="1" indent="0">
              <a:spcBef>
                <a:spcPts val="0"/>
              </a:spcBef>
              <a:buNone/>
            </a:pPr>
            <a:r>
              <a:rPr lang="fr-FR" sz="1600" dirty="0" smtClean="0">
                <a:latin typeface="Arial" panose="020B0604020202020204" pitchFamily="34" charset="0"/>
                <a:cs typeface="Arial" panose="020B0604020202020204" pitchFamily="34" charset="0"/>
              </a:rPr>
              <a:t> </a:t>
            </a:r>
          </a:p>
          <a:p>
            <a:pPr marL="261938" indent="-261938">
              <a:spcBef>
                <a:spcPts val="1200"/>
              </a:spcBef>
            </a:pPr>
            <a:endParaRPr lang="fr-FR" sz="1800" dirty="0">
              <a:latin typeface="Arial" panose="020B0604020202020204" pitchFamily="34" charset="0"/>
              <a:cs typeface="Arial" panose="020B0604020202020204" pitchFamily="34" charset="0"/>
            </a:endParaRPr>
          </a:p>
          <a:p>
            <a:pPr marL="0" indent="0">
              <a:buFontTx/>
              <a:buNone/>
            </a:pPr>
            <a:endParaRPr lang="fr-FR" sz="1600" kern="0" dirty="0" smtClean="0">
              <a:latin typeface="Arial" panose="020B0604020202020204" pitchFamily="34" charset="0"/>
              <a:cs typeface="Arial" panose="020B0604020202020204" pitchFamily="34" charset="0"/>
            </a:endParaRPr>
          </a:p>
          <a:p>
            <a:pPr marL="0" indent="0" algn="just">
              <a:buFontTx/>
              <a:buNone/>
            </a:pPr>
            <a:endParaRPr lang="fr-FR" kern="0" dirty="0"/>
          </a:p>
        </p:txBody>
      </p:sp>
      <p:pic>
        <p:nvPicPr>
          <p:cNvPr id="25" name="Image 24"/>
          <p:cNvPicPr/>
          <p:nvPr/>
        </p:nvPicPr>
        <p:blipFill rotWithShape="1">
          <a:blip r:embed="rId7" cstate="print">
            <a:extLst>
              <a:ext uri="{28A0092B-C50C-407E-A947-70E740481C1C}">
                <a14:useLocalDpi xmlns:a14="http://schemas.microsoft.com/office/drawing/2010/main"/>
              </a:ext>
            </a:extLst>
          </a:blip>
          <a:srcRect/>
          <a:stretch/>
        </p:blipFill>
        <p:spPr bwMode="auto">
          <a:xfrm>
            <a:off x="3919836" y="3671050"/>
            <a:ext cx="5167089" cy="183570"/>
          </a:xfrm>
          <a:prstGeom prst="rect">
            <a:avLst/>
          </a:prstGeom>
          <a:ln>
            <a:noFill/>
          </a:ln>
          <a:extLst>
            <a:ext uri="{53640926-AAD7-44D8-BBD7-CCE9431645EC}">
              <a14:shadowObscured xmlns:a14="http://schemas.microsoft.com/office/drawing/2010/main"/>
            </a:ext>
          </a:extLst>
        </p:spPr>
      </p:pic>
      <p:pic>
        <p:nvPicPr>
          <p:cNvPr id="26" name="Image 25"/>
          <p:cNvPicPr/>
          <p:nvPr/>
        </p:nvPicPr>
        <p:blipFill rotWithShape="1">
          <a:blip r:embed="rId8" cstate="print">
            <a:extLst>
              <a:ext uri="{28A0092B-C50C-407E-A947-70E740481C1C}">
                <a14:useLocalDpi xmlns:a14="http://schemas.microsoft.com/office/drawing/2010/main"/>
              </a:ext>
            </a:extLst>
          </a:blip>
          <a:srcRect/>
          <a:stretch/>
        </p:blipFill>
        <p:spPr bwMode="auto">
          <a:xfrm>
            <a:off x="3919836" y="2859715"/>
            <a:ext cx="5167089" cy="569759"/>
          </a:xfrm>
          <a:prstGeom prst="rect">
            <a:avLst/>
          </a:prstGeom>
          <a:ln>
            <a:noFill/>
          </a:ln>
          <a:extLst>
            <a:ext uri="{53640926-AAD7-44D8-BBD7-CCE9431645EC}">
              <a14:shadowObscured xmlns:a14="http://schemas.microsoft.com/office/drawing/2010/main"/>
            </a:ext>
          </a:extLst>
        </p:spPr>
      </p:pic>
      <p:pic>
        <p:nvPicPr>
          <p:cNvPr id="27" name="Image 26"/>
          <p:cNvPicPr/>
          <p:nvPr/>
        </p:nvPicPr>
        <p:blipFill rotWithShape="1">
          <a:blip r:embed="rId9" cstate="print">
            <a:extLst>
              <a:ext uri="{28A0092B-C50C-407E-A947-70E740481C1C}">
                <a14:useLocalDpi xmlns:a14="http://schemas.microsoft.com/office/drawing/2010/main"/>
              </a:ext>
            </a:extLst>
          </a:blip>
          <a:srcRect/>
          <a:stretch/>
        </p:blipFill>
        <p:spPr bwMode="auto">
          <a:xfrm>
            <a:off x="3919836" y="3872634"/>
            <a:ext cx="5167089" cy="192806"/>
          </a:xfrm>
          <a:prstGeom prst="rect">
            <a:avLst/>
          </a:prstGeom>
          <a:ln>
            <a:noFill/>
          </a:ln>
          <a:extLst>
            <a:ext uri="{53640926-AAD7-44D8-BBD7-CCE9431645EC}">
              <a14:shadowObscured xmlns:a14="http://schemas.microsoft.com/office/drawing/2010/main"/>
            </a:ext>
          </a:extLst>
        </p:spPr>
      </p:pic>
      <p:sp>
        <p:nvSpPr>
          <p:cNvPr id="28" name="Rectangle 3"/>
          <p:cNvSpPr>
            <a:spLocks noChangeArrowheads="1"/>
          </p:cNvSpPr>
          <p:nvPr/>
        </p:nvSpPr>
        <p:spPr bwMode="auto">
          <a:xfrm>
            <a:off x="4012579" y="4137448"/>
            <a:ext cx="515084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fr-FR" altLang="fr-FR" sz="1000" b="1" i="1" dirty="0" smtClean="0">
                <a:solidFill>
                  <a:srgbClr val="00B0F0"/>
                </a:solidFill>
                <a:latin typeface="Arial" panose="020B0604020202020204" pitchFamily="34" charset="0"/>
                <a:ea typeface="Cambria" pitchFamily="18" charset="0"/>
                <a:cs typeface="Arial" panose="020B0604020202020204" pitchFamily="34" charset="0"/>
              </a:rPr>
              <a:t>TOTAL		                                   </a:t>
            </a:r>
            <a:r>
              <a:rPr lang="fr-FR" altLang="fr-FR" sz="700" b="1" dirty="0" smtClean="0">
                <a:solidFill>
                  <a:srgbClr val="00B0F0"/>
                </a:solidFill>
                <a:latin typeface="Arial" panose="020B0604020202020204" pitchFamily="34" charset="0"/>
                <a:ea typeface="Cambria" pitchFamily="18" charset="0"/>
                <a:cs typeface="Arial" panose="020B0604020202020204" pitchFamily="34" charset="0"/>
              </a:rPr>
              <a:t> </a:t>
            </a:r>
            <a:r>
              <a:rPr lang="fr-FR" altLang="fr-FR" sz="900" b="1" dirty="0" smtClean="0">
                <a:solidFill>
                  <a:srgbClr val="003399"/>
                </a:solidFill>
                <a:latin typeface="Arial" panose="020B0604020202020204" pitchFamily="34" charset="0"/>
                <a:ea typeface="Cambria" pitchFamily="18" charset="0"/>
                <a:cs typeface="Arial" panose="020B0604020202020204" pitchFamily="34" charset="0"/>
              </a:rPr>
              <a:t>934   11,5%     915     11,3%      +19</a:t>
            </a:r>
            <a:endParaRPr lang="fr-FR" altLang="fr-FR" sz="900" b="1" dirty="0">
              <a:solidFill>
                <a:srgbClr val="003399"/>
              </a:solidFill>
              <a:latin typeface="Arial" panose="020B0604020202020204" pitchFamily="34" charset="0"/>
              <a:ea typeface="Cambria" pitchFamily="18" charset="0"/>
              <a:cs typeface="Arial" panose="020B0604020202020204" pitchFamily="34" charset="0"/>
            </a:endParaRPr>
          </a:p>
        </p:txBody>
      </p:sp>
      <p:sp>
        <p:nvSpPr>
          <p:cNvPr id="29" name="Espace réservé du contenu 14"/>
          <p:cNvSpPr txBox="1">
            <a:spLocks/>
          </p:cNvSpPr>
          <p:nvPr/>
        </p:nvSpPr>
        <p:spPr>
          <a:xfrm>
            <a:off x="5852110" y="6084657"/>
            <a:ext cx="3299008" cy="518028"/>
          </a:xfrm>
          <a:prstGeom prst="rect">
            <a:avLst/>
          </a:prstGeom>
        </p:spPr>
        <p:txBody>
          <a:bodyPr/>
          <a:lstStyle>
            <a:lvl1pPr marL="342900" indent="-342900" algn="l" rtl="0" eaLnBrk="0" fontAlgn="base" hangingPunct="0">
              <a:spcBef>
                <a:spcPct val="20000"/>
              </a:spcBef>
              <a:spcAft>
                <a:spcPct val="0"/>
              </a:spcAft>
              <a:buClr>
                <a:srgbClr val="002060"/>
              </a:buClr>
              <a:buSzPct val="100000"/>
              <a:buFontTx/>
              <a:buBlip>
                <a:blip r:embed="rId6"/>
              </a:buBlip>
              <a:defRPr sz="2400" b="1">
                <a:solidFill>
                  <a:schemeClr val="tx1"/>
                </a:solidFill>
                <a:latin typeface="Cambria" panose="02040503050406030204" pitchFamily="18" charset="0"/>
                <a:ea typeface="+mn-ea"/>
                <a:cs typeface="+mn-cs"/>
              </a:defRPr>
            </a:lvl1pPr>
            <a:lvl2pPr marL="631825" indent="-268288" algn="l" rtl="0" eaLnBrk="0" fontAlgn="base" hangingPunct="0">
              <a:spcBef>
                <a:spcPct val="20000"/>
              </a:spcBef>
              <a:spcAft>
                <a:spcPct val="0"/>
              </a:spcAft>
              <a:buClr>
                <a:srgbClr val="002060"/>
              </a:buClr>
              <a:buSzPct val="120000"/>
              <a:buFont typeface="Arial" panose="020B0604020202020204" pitchFamily="34" charset="0"/>
              <a:buChar char="•"/>
              <a:tabLst>
                <a:tab pos="631825" algn="l"/>
              </a:tabLst>
              <a:defRPr sz="2400">
                <a:solidFill>
                  <a:schemeClr val="tx1"/>
                </a:solidFill>
                <a:latin typeface="Cambria" panose="02040503050406030204" pitchFamily="18" charset="0"/>
              </a:defRPr>
            </a:lvl2pPr>
            <a:lvl3pPr marL="1143000" indent="-228600" algn="l" rtl="0" eaLnBrk="0" fontAlgn="base" hangingPunct="0">
              <a:spcBef>
                <a:spcPct val="20000"/>
              </a:spcBef>
              <a:spcAft>
                <a:spcPct val="0"/>
              </a:spcAft>
              <a:buClr>
                <a:srgbClr val="92D050"/>
              </a:buClr>
              <a:buChar char="•"/>
              <a:defRPr sz="2400">
                <a:solidFill>
                  <a:schemeClr val="tx1"/>
                </a:solidFill>
                <a:latin typeface="Cambria" panose="02040503050406030204" pitchFamily="18" charset="0"/>
              </a:defRPr>
            </a:lvl3pPr>
            <a:lvl4pPr marL="1600200" indent="-228600"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7400" indent="-228600"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spcAft>
                <a:spcPts val="600"/>
              </a:spcAft>
              <a:buFontTx/>
              <a:buNone/>
              <a:tabLst>
                <a:tab pos="5021263" algn="l"/>
              </a:tabLst>
            </a:pPr>
            <a:r>
              <a:rPr lang="fr-FR" sz="1050" b="0" i="1" kern="0" dirty="0" smtClean="0">
                <a:latin typeface="Arial" panose="020B0604020202020204" pitchFamily="34" charset="0"/>
                <a:cs typeface="Arial" panose="020B0604020202020204" pitchFamily="34" charset="0"/>
              </a:rPr>
              <a:t>Source : CMA des Landes</a:t>
            </a:r>
            <a:endParaRPr lang="fr-FR" sz="1050" b="0" i="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220416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cap="small" dirty="0" smtClean="0">
                <a:solidFill>
                  <a:schemeClr val="accent6">
                    <a:lumMod val="75000"/>
                  </a:schemeClr>
                </a:solidFill>
                <a:latin typeface="Arial" panose="020B0604020202020204" pitchFamily="34" charset="0"/>
                <a:cs typeface="Arial" panose="020B0604020202020204" pitchFamily="34" charset="0"/>
              </a:rPr>
              <a:t>Déroulé de la réunion</a:t>
            </a:r>
            <a:endParaRPr lang="fr-FR" sz="3200" b="1" cap="small" dirty="0">
              <a:solidFill>
                <a:schemeClr val="accent6">
                  <a:lumMod val="75000"/>
                </a:schemeClr>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368152" y="1268760"/>
            <a:ext cx="7524328" cy="4762153"/>
          </a:xfrm>
        </p:spPr>
        <p:txBody>
          <a:bodyPr/>
          <a:lstStyle/>
          <a:p>
            <a:pPr>
              <a:spcBef>
                <a:spcPts val="2400"/>
              </a:spcBef>
            </a:pPr>
            <a:r>
              <a:rPr lang="fr-FR" sz="2800" b="0" dirty="0" smtClean="0">
                <a:solidFill>
                  <a:srgbClr val="92D050"/>
                </a:solidFill>
                <a:latin typeface="Arial" panose="020B0604020202020204" pitchFamily="34" charset="0"/>
                <a:cs typeface="Arial" panose="020B0604020202020204" pitchFamily="34" charset="0"/>
              </a:rPr>
              <a:t>Rappel du contexte législatif et ses évolutions récentes en matière d’aménagement commercial</a:t>
            </a:r>
            <a:endParaRPr lang="fr-FR" sz="2800" b="0" dirty="0">
              <a:solidFill>
                <a:srgbClr val="92D050"/>
              </a:solidFill>
              <a:latin typeface="Arial" panose="020B0604020202020204" pitchFamily="34" charset="0"/>
              <a:cs typeface="Arial" panose="020B0604020202020204" pitchFamily="34" charset="0"/>
            </a:endParaRPr>
          </a:p>
          <a:p>
            <a:pPr>
              <a:spcBef>
                <a:spcPts val="2400"/>
              </a:spcBef>
            </a:pPr>
            <a:r>
              <a:rPr lang="fr-FR" sz="2800" b="0" dirty="0" smtClean="0">
                <a:solidFill>
                  <a:srgbClr val="92D050"/>
                </a:solidFill>
                <a:latin typeface="Arial" panose="020B0604020202020204" pitchFamily="34" charset="0"/>
                <a:cs typeface="Arial" panose="020B0604020202020204" pitchFamily="34" charset="0"/>
              </a:rPr>
              <a:t>Synthèse du volet commercial et artisanal du diagnostic</a:t>
            </a:r>
          </a:p>
          <a:p>
            <a:pPr>
              <a:spcBef>
                <a:spcPts val="2400"/>
              </a:spcBef>
            </a:pPr>
            <a:r>
              <a:rPr lang="fr-FR" sz="2800" b="0" dirty="0" smtClean="0">
                <a:solidFill>
                  <a:srgbClr val="92D050"/>
                </a:solidFill>
                <a:latin typeface="Arial" panose="020B0604020202020204" pitchFamily="34" charset="0"/>
                <a:cs typeface="Arial" panose="020B0604020202020204" pitchFamily="34" charset="0"/>
              </a:rPr>
              <a:t>Débat au tour de la stratégie à inscrire au PADD en cours d’élaboration </a:t>
            </a:r>
          </a:p>
          <a:p>
            <a:pPr>
              <a:spcBef>
                <a:spcPts val="2400"/>
              </a:spcBef>
            </a:pPr>
            <a:endParaRPr lang="fr-FR" sz="1200" b="0" dirty="0" smtClean="0">
              <a:solidFill>
                <a:srgbClr val="92D050"/>
              </a:solidFill>
              <a:latin typeface="Arial" panose="020B0604020202020204" pitchFamily="34" charset="0"/>
              <a:cs typeface="Arial" panose="020B0604020202020204" pitchFamily="34" charset="0"/>
            </a:endParaRPr>
          </a:p>
        </p:txBody>
      </p:sp>
      <p:sp>
        <p:nvSpPr>
          <p:cNvPr id="4" name="Espace réservé de la date 3"/>
          <p:cNvSpPr>
            <a:spLocks noGrp="1"/>
          </p:cNvSpPr>
          <p:nvPr>
            <p:ph type="dt" sz="half" idx="10"/>
          </p:nvPr>
        </p:nvSpPr>
        <p:spPr>
          <a:xfrm rot="16200000">
            <a:off x="-569540" y="5449044"/>
            <a:ext cx="2193032" cy="457200"/>
          </a:xfrm>
        </p:spPr>
        <p:txBody>
          <a:bodyPr/>
          <a:lstStyle/>
          <a:p>
            <a:pPr>
              <a:defRPr/>
            </a:pPr>
            <a:r>
              <a:rPr lang="fr-FR" dirty="0" smtClean="0">
                <a:latin typeface="Arial" panose="020B0604020202020204" pitchFamily="34" charset="0"/>
                <a:cs typeface="Arial" panose="020B0604020202020204" pitchFamily="34" charset="0"/>
              </a:rPr>
              <a:t>18 Novembre 2015</a:t>
            </a:r>
            <a:endParaRPr lang="fr-FR" dirty="0">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pPr>
              <a:defRPr/>
            </a:pPr>
            <a:fld id="{9344337D-1B86-49A1-B159-31C249C029FE}" type="slidenum">
              <a:rPr lang="fr-FR" smtClean="0">
                <a:latin typeface="Arial" panose="020B0604020202020204" pitchFamily="34" charset="0"/>
                <a:cs typeface="Arial" panose="020B0604020202020204" pitchFamily="34" charset="0"/>
              </a:rPr>
              <a:pPr>
                <a:defRPr/>
              </a:pPr>
              <a:t>2</a:t>
            </a:fld>
            <a:endParaRPr 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301813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344337D-1B86-49A1-B159-31C249C029FE}" type="slidenum">
              <a:rPr lang="fr-FR" smtClean="0"/>
              <a:pPr>
                <a:defRPr/>
              </a:pPr>
              <a:t>20</a:t>
            </a:fld>
            <a:endParaRPr lang="fr-F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pic>
        <p:nvPicPr>
          <p:cNvPr id="15" name="Image 14"/>
          <p:cNvPicPr/>
          <p:nvPr/>
        </p:nvPicPr>
        <p:blipFill rotWithShape="1">
          <a:blip r:embed="rId2" cstate="print">
            <a:extLst>
              <a:ext uri="{28A0092B-C50C-407E-A947-70E740481C1C}">
                <a14:useLocalDpi xmlns:a14="http://schemas.microsoft.com/office/drawing/2010/main"/>
              </a:ext>
            </a:extLst>
          </a:blip>
          <a:srcRect/>
          <a:stretch/>
        </p:blipFill>
        <p:spPr bwMode="auto">
          <a:xfrm>
            <a:off x="798556" y="1391602"/>
            <a:ext cx="8313182" cy="4485670"/>
          </a:xfrm>
          <a:prstGeom prst="rect">
            <a:avLst/>
          </a:prstGeom>
          <a:ln>
            <a:noFill/>
          </a:ln>
          <a:extLst>
            <a:ext uri="{53640926-AAD7-44D8-BBD7-CCE9431645EC}">
              <a14:shadowObscured xmlns:a14="http://schemas.microsoft.com/office/drawing/2010/main"/>
            </a:ext>
          </a:extLst>
        </p:spPr>
      </p:pic>
      <p:sp>
        <p:nvSpPr>
          <p:cNvPr id="16" name="Titre 1"/>
          <p:cNvSpPr txBox="1">
            <a:spLocks/>
          </p:cNvSpPr>
          <p:nvPr/>
        </p:nvSpPr>
        <p:spPr>
          <a:xfrm>
            <a:off x="953852" y="0"/>
            <a:ext cx="8172400" cy="692696"/>
          </a:xfrm>
          <a:prstGeom prst="rect">
            <a:avLst/>
          </a:prstGeom>
        </p:spPr>
        <p:txBody>
          <a:bodyPr/>
          <a:lstStyle>
            <a:lvl1pPr algn="ctr" rtl="0" eaLnBrk="0" fontAlgn="base" hangingPunct="0">
              <a:spcBef>
                <a:spcPct val="0"/>
              </a:spcBef>
              <a:spcAft>
                <a:spcPct val="0"/>
              </a:spcAft>
              <a:defRPr sz="3600">
                <a:solidFill>
                  <a:schemeClr val="tx2"/>
                </a:solidFill>
                <a:latin typeface="Forte" panose="03060902040502070203" pitchFamily="66" charset="0"/>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fr-FR" sz="3200" b="1" kern="0" cap="small" dirty="0" smtClean="0">
                <a:solidFill>
                  <a:schemeClr val="accent6">
                    <a:lumMod val="75000"/>
                  </a:schemeClr>
                </a:solidFill>
                <a:latin typeface="Arial" panose="020B0604020202020204" pitchFamily="34" charset="0"/>
                <a:cs typeface="Arial" panose="020B0604020202020204" pitchFamily="34" charset="0"/>
              </a:rPr>
              <a:t>conclusions du diagnostic </a:t>
            </a:r>
            <a:endParaRPr lang="fr-FR" sz="3200" b="1" kern="0" cap="small" dirty="0">
              <a:solidFill>
                <a:schemeClr val="accent6">
                  <a:lumMod val="75000"/>
                </a:schemeClr>
              </a:solidFill>
              <a:latin typeface="Arial" panose="020B0604020202020204" pitchFamily="34" charset="0"/>
              <a:cs typeface="Arial" panose="020B0604020202020204" pitchFamily="34" charset="0"/>
            </a:endParaRPr>
          </a:p>
        </p:txBody>
      </p:sp>
      <p:sp>
        <p:nvSpPr>
          <p:cNvPr id="2" name="Rectangle 1"/>
          <p:cNvSpPr/>
          <p:nvPr/>
        </p:nvSpPr>
        <p:spPr>
          <a:xfrm>
            <a:off x="798556" y="4907260"/>
            <a:ext cx="5573644" cy="8640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avec flèche 4"/>
          <p:cNvCxnSpPr/>
          <p:nvPr/>
        </p:nvCxnSpPr>
        <p:spPr>
          <a:xfrm flipV="1">
            <a:off x="3585378" y="5877272"/>
            <a:ext cx="0" cy="432048"/>
          </a:xfrm>
          <a:prstGeom prst="straightConnector1">
            <a:avLst/>
          </a:prstGeom>
          <a:ln w="57150">
            <a:solidFill>
              <a:srgbClr val="CC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29814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344337D-1B86-49A1-B159-31C249C029FE}" type="slidenum">
              <a:rPr lang="fr-FR" smtClean="0"/>
              <a:pPr>
                <a:defRPr/>
              </a:pPr>
              <a:t>21</a:t>
            </a:fld>
            <a:endParaRPr lang="fr-F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sp>
        <p:nvSpPr>
          <p:cNvPr id="12" name="Titre 1"/>
          <p:cNvSpPr>
            <a:spLocks noGrp="1"/>
          </p:cNvSpPr>
          <p:nvPr>
            <p:ph type="title"/>
          </p:nvPr>
        </p:nvSpPr>
        <p:spPr>
          <a:xfrm>
            <a:off x="971600" y="0"/>
            <a:ext cx="8172400" cy="692696"/>
          </a:xfrm>
        </p:spPr>
        <p:txBody>
          <a:bodyPr/>
          <a:lstStyle/>
          <a:p>
            <a:r>
              <a:rPr lang="fr-FR" sz="3200" b="1" cap="small" dirty="0" smtClean="0">
                <a:solidFill>
                  <a:schemeClr val="accent6">
                    <a:lumMod val="75000"/>
                  </a:schemeClr>
                </a:solidFill>
                <a:latin typeface="Arial" panose="020B0604020202020204" pitchFamily="34" charset="0"/>
                <a:cs typeface="Arial" panose="020B0604020202020204" pitchFamily="34" charset="0"/>
              </a:rPr>
              <a:t>conclusions du diagnostic </a:t>
            </a:r>
            <a:endParaRPr lang="fr-FR" sz="3200" b="1" cap="small" dirty="0">
              <a:solidFill>
                <a:schemeClr val="accent6">
                  <a:lumMod val="75000"/>
                </a:schemeClr>
              </a:solidFill>
              <a:latin typeface="Arial" panose="020B0604020202020204" pitchFamily="34" charset="0"/>
              <a:cs typeface="Arial" panose="020B0604020202020204" pitchFamily="34" charset="0"/>
            </a:endParaRPr>
          </a:p>
        </p:txBody>
      </p:sp>
      <p:pic>
        <p:nvPicPr>
          <p:cNvPr id="10" name="Image 9"/>
          <p:cNvPicPr/>
          <p:nvPr/>
        </p:nvPicPr>
        <p:blipFill>
          <a:blip r:embed="rId2" cstate="print">
            <a:extLst>
              <a:ext uri="{28A0092B-C50C-407E-A947-70E740481C1C}">
                <a14:useLocalDpi xmlns:a14="http://schemas.microsoft.com/office/drawing/2010/main"/>
              </a:ext>
            </a:extLst>
          </a:blip>
          <a:stretch>
            <a:fillRect/>
          </a:stretch>
        </p:blipFill>
        <p:spPr>
          <a:xfrm>
            <a:off x="798556" y="1271387"/>
            <a:ext cx="8316416" cy="4843026"/>
          </a:xfrm>
          <a:prstGeom prst="rect">
            <a:avLst/>
          </a:prstGeom>
        </p:spPr>
      </p:pic>
    </p:spTree>
    <p:extLst>
      <p:ext uri="{BB962C8B-B14F-4D97-AF65-F5344CB8AC3E}">
        <p14:creationId xmlns:p14="http://schemas.microsoft.com/office/powerpoint/2010/main" val="416798489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344337D-1B86-49A1-B159-31C249C029FE}" type="slidenum">
              <a:rPr lang="fr-FR" smtClean="0"/>
              <a:pPr>
                <a:defRPr/>
              </a:pPr>
              <a:t>22</a:t>
            </a:fld>
            <a:endParaRPr lang="fr-F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sp>
        <p:nvSpPr>
          <p:cNvPr id="12" name="Titre 1"/>
          <p:cNvSpPr>
            <a:spLocks noGrp="1"/>
          </p:cNvSpPr>
          <p:nvPr>
            <p:ph type="title"/>
          </p:nvPr>
        </p:nvSpPr>
        <p:spPr>
          <a:xfrm>
            <a:off x="864096" y="216024"/>
            <a:ext cx="8172400" cy="692696"/>
          </a:xfrm>
        </p:spPr>
        <p:txBody>
          <a:bodyPr/>
          <a:lstStyle/>
          <a:p>
            <a:r>
              <a:rPr lang="fr-FR" sz="2000" b="1" cap="small" dirty="0" smtClean="0">
                <a:solidFill>
                  <a:schemeClr val="accent6">
                    <a:lumMod val="75000"/>
                  </a:schemeClr>
                </a:solidFill>
                <a:latin typeface="Arial" panose="020B0604020202020204" pitchFamily="34" charset="0"/>
                <a:cs typeface="Arial" panose="020B0604020202020204" pitchFamily="34" charset="0"/>
              </a:rPr>
              <a:t>Prise en compte du Fonctionnement Territorial global…  </a:t>
            </a:r>
            <a:endParaRPr lang="fr-FR" sz="2000" b="1" cap="small" dirty="0">
              <a:solidFill>
                <a:schemeClr val="accent6">
                  <a:lumMod val="75000"/>
                </a:schemeClr>
              </a:solidFill>
              <a:latin typeface="Arial" panose="020B0604020202020204" pitchFamily="34" charset="0"/>
              <a:cs typeface="Arial" panose="020B0604020202020204" pitchFamily="34" charset="0"/>
            </a:endParaRPr>
          </a:p>
        </p:txBody>
      </p:sp>
      <p:pic>
        <p:nvPicPr>
          <p:cNvPr id="11" name="Image 10"/>
          <p:cNvPicPr/>
          <p:nvPr/>
        </p:nvPicPr>
        <p:blipFill>
          <a:blip r:embed="rId2" cstate="print">
            <a:extLst>
              <a:ext uri="{28A0092B-C50C-407E-A947-70E740481C1C}">
                <a14:useLocalDpi xmlns:a14="http://schemas.microsoft.com/office/drawing/2010/main"/>
              </a:ext>
            </a:extLst>
          </a:blip>
          <a:stretch>
            <a:fillRect/>
          </a:stretch>
        </p:blipFill>
        <p:spPr>
          <a:xfrm>
            <a:off x="813070" y="1313426"/>
            <a:ext cx="8316416" cy="4911725"/>
          </a:xfrm>
          <a:prstGeom prst="rect">
            <a:avLst/>
          </a:prstGeom>
        </p:spPr>
      </p:pic>
    </p:spTree>
    <p:extLst>
      <p:ext uri="{BB962C8B-B14F-4D97-AF65-F5344CB8AC3E}">
        <p14:creationId xmlns:p14="http://schemas.microsoft.com/office/powerpoint/2010/main" val="137423647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1556792"/>
            <a:ext cx="6984776" cy="511256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3" name="Espace réservé de la date 2"/>
          <p:cNvSpPr>
            <a:spLocks noGrp="1"/>
          </p:cNvSpPr>
          <p:nvPr>
            <p:ph type="dt" sz="half" idx="10"/>
          </p:nvPr>
        </p:nvSpPr>
        <p:spPr/>
        <p:txBody>
          <a:bodyPr/>
          <a:lstStyle/>
          <a:p>
            <a:r>
              <a:rPr lang="fr-FR" dirty="0" smtClean="0"/>
              <a:t>18 novembre 2015</a:t>
            </a:r>
            <a:endParaRPr lang="fr-FR" dirty="0"/>
          </a:p>
        </p:txBody>
      </p:sp>
      <p:sp>
        <p:nvSpPr>
          <p:cNvPr id="2052" name="Rectangle 27"/>
          <p:cNvSpPr>
            <a:spLocks noGrp="1" noChangeArrowheads="1"/>
          </p:cNvSpPr>
          <p:nvPr>
            <p:ph type="ctrTitle" idx="4294967295"/>
          </p:nvPr>
        </p:nvSpPr>
        <p:spPr>
          <a:xfrm>
            <a:off x="3198641" y="2636912"/>
            <a:ext cx="5940153" cy="2366963"/>
          </a:xfrm>
          <a:prstGeom prst="rect">
            <a:avLst/>
          </a:prstGeom>
          <a:noFill/>
        </p:spPr>
        <p:txBody>
          <a:bodyPr anchor="ctr"/>
          <a:lstStyle/>
          <a:p>
            <a:pPr eaLnBrk="1" hangingPunct="1">
              <a:spcBef>
                <a:spcPct val="200000"/>
              </a:spcBef>
              <a:spcAft>
                <a:spcPct val="200000"/>
              </a:spcAft>
            </a:pPr>
            <a:r>
              <a:rPr lang="fr-FR" sz="3200" b="1" cap="small" dirty="0" smtClean="0">
                <a:solidFill>
                  <a:schemeClr val="accent6">
                    <a:lumMod val="75000"/>
                  </a:schemeClr>
                </a:solidFill>
                <a:latin typeface="Arial" panose="020B0604020202020204" pitchFamily="34" charset="0"/>
                <a:cs typeface="Arial" panose="020B0604020202020204" pitchFamily="34" charset="0"/>
              </a:rPr>
              <a:t>L’inscription de la stratégie du développement commercial et artisanal                au padd</a:t>
            </a:r>
            <a:endParaRPr lang="fr-FR" sz="3200" b="1" cap="small"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490304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344337D-1B86-49A1-B159-31C249C029FE}" type="slidenum">
              <a:rPr lang="fr-FR" smtClean="0"/>
              <a:pPr>
                <a:defRPr/>
              </a:pPr>
              <a:t>24</a:t>
            </a:fld>
            <a:endParaRPr lang="fr-F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sp>
        <p:nvSpPr>
          <p:cNvPr id="12" name="Titre 1"/>
          <p:cNvSpPr>
            <a:spLocks noGrp="1"/>
          </p:cNvSpPr>
          <p:nvPr>
            <p:ph type="title"/>
          </p:nvPr>
        </p:nvSpPr>
        <p:spPr>
          <a:xfrm>
            <a:off x="864096" y="116632"/>
            <a:ext cx="8172400" cy="692696"/>
          </a:xfrm>
        </p:spPr>
        <p:txBody>
          <a:bodyPr/>
          <a:lstStyle/>
          <a:p>
            <a:r>
              <a:rPr lang="fr-FR" sz="2400" b="1" cap="small" dirty="0" smtClean="0">
                <a:solidFill>
                  <a:schemeClr val="accent6">
                    <a:lumMod val="75000"/>
                  </a:schemeClr>
                </a:solidFill>
                <a:latin typeface="Arial" panose="020B0604020202020204" pitchFamily="34" charset="0"/>
                <a:cs typeface="Arial" panose="020B0604020202020204" pitchFamily="34" charset="0"/>
              </a:rPr>
              <a:t>LES PRINCIPES FONDAMENTAUX </a:t>
            </a:r>
            <a:br>
              <a:rPr lang="fr-FR" sz="2400" b="1" cap="small" dirty="0" smtClean="0">
                <a:solidFill>
                  <a:schemeClr val="accent6">
                    <a:lumMod val="75000"/>
                  </a:schemeClr>
                </a:solidFill>
                <a:latin typeface="Arial" panose="020B0604020202020204" pitchFamily="34" charset="0"/>
                <a:cs typeface="Arial" panose="020B0604020202020204" pitchFamily="34" charset="0"/>
              </a:rPr>
            </a:br>
            <a:r>
              <a:rPr lang="fr-FR" sz="2400" b="1" cap="small" dirty="0" smtClean="0">
                <a:solidFill>
                  <a:schemeClr val="accent6">
                    <a:lumMod val="75000"/>
                  </a:schemeClr>
                </a:solidFill>
                <a:latin typeface="Arial" panose="020B0604020202020204" pitchFamily="34" charset="0"/>
                <a:cs typeface="Arial" panose="020B0604020202020204" pitchFamily="34" charset="0"/>
              </a:rPr>
              <a:t>RETENUS AU PADD</a:t>
            </a:r>
            <a:endParaRPr lang="fr-FR" sz="2400" b="1" cap="small" dirty="0">
              <a:solidFill>
                <a:schemeClr val="accent6">
                  <a:lumMod val="75000"/>
                </a:schemeClr>
              </a:solidFill>
              <a:latin typeface="Arial" panose="020B0604020202020204" pitchFamily="34" charset="0"/>
              <a:cs typeface="Arial" panose="020B0604020202020204" pitchFamily="34" charset="0"/>
            </a:endParaRPr>
          </a:p>
        </p:txBody>
      </p:sp>
      <p:sp>
        <p:nvSpPr>
          <p:cNvPr id="8" name="Espace réservé du contenu 2"/>
          <p:cNvSpPr txBox="1">
            <a:spLocks/>
          </p:cNvSpPr>
          <p:nvPr/>
        </p:nvSpPr>
        <p:spPr>
          <a:xfrm>
            <a:off x="971600" y="1278285"/>
            <a:ext cx="8280920" cy="5400600"/>
          </a:xfrm>
          <a:prstGeom prst="rect">
            <a:avLst/>
          </a:prstGeom>
        </p:spPr>
        <p:txBody>
          <a:bodyPr/>
          <a:lstStyle>
            <a:lvl1pPr marL="342900" indent="-342900" algn="l" rtl="0" eaLnBrk="0" fontAlgn="base" hangingPunct="0">
              <a:spcBef>
                <a:spcPct val="20000"/>
              </a:spcBef>
              <a:spcAft>
                <a:spcPct val="0"/>
              </a:spcAft>
              <a:buClr>
                <a:srgbClr val="002060"/>
              </a:buClr>
              <a:buSzPct val="100000"/>
              <a:buFontTx/>
              <a:buBlip>
                <a:blip r:embed="rId2"/>
              </a:buBlip>
              <a:defRPr sz="2400" b="1">
                <a:solidFill>
                  <a:schemeClr val="tx1"/>
                </a:solidFill>
                <a:latin typeface="Cambria" panose="02040503050406030204" pitchFamily="18" charset="0"/>
                <a:ea typeface="+mn-ea"/>
                <a:cs typeface="+mn-cs"/>
              </a:defRPr>
            </a:lvl1pPr>
            <a:lvl2pPr marL="631825" indent="-268288" algn="l" rtl="0" eaLnBrk="0" fontAlgn="base" hangingPunct="0">
              <a:spcBef>
                <a:spcPct val="20000"/>
              </a:spcBef>
              <a:spcAft>
                <a:spcPct val="0"/>
              </a:spcAft>
              <a:buClr>
                <a:srgbClr val="002060"/>
              </a:buClr>
              <a:buSzPct val="120000"/>
              <a:buFont typeface="Arial" panose="020B0604020202020204" pitchFamily="34" charset="0"/>
              <a:buChar char="•"/>
              <a:tabLst>
                <a:tab pos="631825" algn="l"/>
              </a:tabLst>
              <a:defRPr sz="2400">
                <a:solidFill>
                  <a:schemeClr val="tx1"/>
                </a:solidFill>
                <a:latin typeface="Cambria" panose="02040503050406030204" pitchFamily="18" charset="0"/>
              </a:defRPr>
            </a:lvl2pPr>
            <a:lvl3pPr marL="1143000" indent="-228600" algn="l" rtl="0" eaLnBrk="0" fontAlgn="base" hangingPunct="0">
              <a:spcBef>
                <a:spcPct val="20000"/>
              </a:spcBef>
              <a:spcAft>
                <a:spcPct val="0"/>
              </a:spcAft>
              <a:buClr>
                <a:srgbClr val="92D050"/>
              </a:buClr>
              <a:buChar char="•"/>
              <a:defRPr sz="2400">
                <a:solidFill>
                  <a:schemeClr val="tx1"/>
                </a:solidFill>
                <a:latin typeface="Cambria" panose="02040503050406030204" pitchFamily="18" charset="0"/>
              </a:defRPr>
            </a:lvl3pPr>
            <a:lvl4pPr marL="1600200" indent="-228600"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7400" indent="-228600"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61938" indent="-261938">
              <a:spcBef>
                <a:spcPts val="1200"/>
              </a:spcBef>
            </a:pPr>
            <a:r>
              <a:rPr lang="fr-FR" sz="1800" dirty="0" smtClean="0">
                <a:latin typeface="Arial" panose="020B0604020202020204" pitchFamily="34" charset="0"/>
                <a:cs typeface="Arial" panose="020B0604020202020204" pitchFamily="34" charset="0"/>
              </a:rPr>
              <a:t>Accueillir </a:t>
            </a:r>
            <a:r>
              <a:rPr lang="fr-FR" sz="1800" dirty="0">
                <a:latin typeface="Arial" panose="020B0604020202020204" pitchFamily="34" charset="0"/>
                <a:cs typeface="Arial" panose="020B0604020202020204" pitchFamily="34" charset="0"/>
              </a:rPr>
              <a:t>13000 habitants supplémentaires entre 2017 et </a:t>
            </a:r>
            <a:r>
              <a:rPr lang="fr-FR" sz="1800" dirty="0" smtClean="0">
                <a:latin typeface="Arial" panose="020B0604020202020204" pitchFamily="34" charset="0"/>
                <a:cs typeface="Arial" panose="020B0604020202020204" pitchFamily="34" charset="0"/>
              </a:rPr>
              <a:t>2035</a:t>
            </a:r>
          </a:p>
          <a:p>
            <a:pPr marL="261938" indent="-261938">
              <a:spcBef>
                <a:spcPts val="1200"/>
              </a:spcBef>
            </a:pPr>
            <a:r>
              <a:rPr lang="fr-FR" sz="1800" dirty="0">
                <a:latin typeface="Arial" panose="020B0604020202020204" pitchFamily="34" charset="0"/>
                <a:cs typeface="Arial" panose="020B0604020202020204" pitchFamily="34" charset="0"/>
              </a:rPr>
              <a:t>Redistribuer la croissance démographique de manière à conforter les pôles les plus équipés et à maintenir un ratio habitant/emploi </a:t>
            </a:r>
            <a:r>
              <a:rPr lang="fr-FR" sz="1800" dirty="0" smtClean="0">
                <a:latin typeface="Arial" panose="020B0604020202020204" pitchFamily="34" charset="0"/>
                <a:cs typeface="Arial" panose="020B0604020202020204" pitchFamily="34" charset="0"/>
              </a:rPr>
              <a:t>                équilibré </a:t>
            </a:r>
            <a:r>
              <a:rPr lang="fr-FR" sz="1800" dirty="0">
                <a:latin typeface="Arial" panose="020B0604020202020204" pitchFamily="34" charset="0"/>
                <a:cs typeface="Arial" panose="020B0604020202020204" pitchFamily="34" charset="0"/>
              </a:rPr>
              <a:t>:</a:t>
            </a:r>
          </a:p>
          <a:p>
            <a:pPr marL="447675" lvl="1" indent="-180975">
              <a:spcBef>
                <a:spcPts val="600"/>
              </a:spcBef>
              <a:tabLst>
                <a:tab pos="447675" algn="l"/>
              </a:tabLst>
            </a:pPr>
            <a:r>
              <a:rPr lang="fr-FR" sz="1600" dirty="0">
                <a:latin typeface="Arial" panose="020B0604020202020204" pitchFamily="34" charset="0"/>
                <a:cs typeface="Arial" panose="020B0604020202020204" pitchFamily="34" charset="0"/>
              </a:rPr>
              <a:t>Maîtriser la forte croissance démographique sur Biscarrosse / </a:t>
            </a:r>
            <a:r>
              <a:rPr lang="fr-FR" sz="1600" dirty="0" err="1" smtClean="0">
                <a:latin typeface="Arial" panose="020B0604020202020204" pitchFamily="34" charset="0"/>
                <a:cs typeface="Arial" panose="020B0604020202020204" pitchFamily="34" charset="0"/>
              </a:rPr>
              <a:t>Parentis</a:t>
            </a:r>
            <a:r>
              <a:rPr lang="fr-FR" sz="1600" dirty="0" smtClean="0">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a:p>
            <a:pPr marL="447675" lvl="1" indent="-180975">
              <a:spcBef>
                <a:spcPts val="600"/>
              </a:spcBef>
              <a:tabLst>
                <a:tab pos="447675" algn="l"/>
              </a:tabLst>
            </a:pPr>
            <a:r>
              <a:rPr lang="fr-FR" sz="1600" dirty="0">
                <a:latin typeface="Arial" panose="020B0604020202020204" pitchFamily="34" charset="0"/>
                <a:cs typeface="Arial" panose="020B0604020202020204" pitchFamily="34" charset="0"/>
              </a:rPr>
              <a:t>« Doper » la croissance démographique de Mimizan afin de renforcer cette polarité bien </a:t>
            </a:r>
            <a:r>
              <a:rPr lang="fr-FR" sz="1600" dirty="0" smtClean="0">
                <a:latin typeface="Arial" panose="020B0604020202020204" pitchFamily="34" charset="0"/>
                <a:cs typeface="Arial" panose="020B0604020202020204" pitchFamily="34" charset="0"/>
              </a:rPr>
              <a:t>équipée,</a:t>
            </a:r>
            <a:endParaRPr lang="fr-FR" sz="1600" dirty="0">
              <a:latin typeface="Arial" panose="020B0604020202020204" pitchFamily="34" charset="0"/>
              <a:cs typeface="Arial" panose="020B0604020202020204" pitchFamily="34" charset="0"/>
            </a:endParaRPr>
          </a:p>
          <a:p>
            <a:pPr marL="447675" lvl="1" indent="-180975">
              <a:spcBef>
                <a:spcPts val="600"/>
              </a:spcBef>
              <a:tabLst>
                <a:tab pos="447675" algn="l"/>
              </a:tabLst>
            </a:pPr>
            <a:r>
              <a:rPr lang="fr-FR" sz="1600" dirty="0">
                <a:latin typeface="Arial" panose="020B0604020202020204" pitchFamily="34" charset="0"/>
                <a:cs typeface="Arial" panose="020B0604020202020204" pitchFamily="34" charset="0"/>
              </a:rPr>
              <a:t>« Freiner » le rythme des communes périurbaines les moins bien équipées (sauf si engagement de création d’emplois, permettant de réduire les besoins de mobilités</a:t>
            </a:r>
            <a:r>
              <a:rPr lang="fr-FR" sz="1600" dirty="0" smtClean="0">
                <a:latin typeface="Arial" panose="020B0604020202020204" pitchFamily="34" charset="0"/>
                <a:cs typeface="Arial" panose="020B0604020202020204" pitchFamily="34" charset="0"/>
              </a:rPr>
              <a:t>).</a:t>
            </a:r>
          </a:p>
          <a:p>
            <a:pPr marL="261938" lvl="1" indent="-261938">
              <a:spcBef>
                <a:spcPts val="1200"/>
              </a:spcBef>
              <a:buSzPct val="100000"/>
              <a:buBlip>
                <a:blip r:embed="rId2"/>
              </a:buBlip>
              <a:tabLst>
                <a:tab pos="447675" algn="l"/>
              </a:tabLst>
            </a:pPr>
            <a:r>
              <a:rPr lang="fr-FR" sz="1800" b="1" dirty="0">
                <a:latin typeface="Arial" panose="020B0604020202020204" pitchFamily="34" charset="0"/>
                <a:cs typeface="Arial" panose="020B0604020202020204" pitchFamily="34" charset="0"/>
              </a:rPr>
              <a:t>S’engager dans une stratégie économique volontariste pour créer </a:t>
            </a:r>
            <a:r>
              <a:rPr lang="fr-FR" sz="1800" b="1" dirty="0" smtClean="0">
                <a:latin typeface="Arial" panose="020B0604020202020204" pitchFamily="34" charset="0"/>
                <a:cs typeface="Arial" panose="020B0604020202020204" pitchFamily="34" charset="0"/>
              </a:rPr>
              <a:t>           </a:t>
            </a:r>
            <a:r>
              <a:rPr lang="fr-FR" sz="1800" b="1" dirty="0" smtClean="0">
                <a:latin typeface="Arial" panose="020B0604020202020204" pitchFamily="34" charset="0"/>
                <a:cs typeface="Arial" panose="020B0604020202020204" pitchFamily="34" charset="0"/>
                <a:sym typeface="Wingdings" panose="05000000000000000000" pitchFamily="2" charset="2"/>
              </a:rPr>
              <a:t>5000 </a:t>
            </a:r>
            <a:r>
              <a:rPr lang="fr-FR" sz="1800" b="1" dirty="0">
                <a:latin typeface="Arial" panose="020B0604020202020204" pitchFamily="34" charset="0"/>
                <a:cs typeface="Arial" panose="020B0604020202020204" pitchFamily="34" charset="0"/>
                <a:sym typeface="Wingdings" panose="05000000000000000000" pitchFamily="2" charset="2"/>
              </a:rPr>
              <a:t>emplois supplémentaires d’ici </a:t>
            </a:r>
            <a:r>
              <a:rPr lang="fr-FR" sz="1800" b="1" dirty="0" smtClean="0">
                <a:latin typeface="Arial" panose="020B0604020202020204" pitchFamily="34" charset="0"/>
                <a:cs typeface="Arial" panose="020B0604020202020204" pitchFamily="34" charset="0"/>
                <a:sym typeface="Wingdings" panose="05000000000000000000" pitchFamily="2" charset="2"/>
              </a:rPr>
              <a:t>2035</a:t>
            </a:r>
            <a:endParaRPr lang="fr-FR" sz="1800" b="1" dirty="0">
              <a:latin typeface="Arial" panose="020B0604020202020204" pitchFamily="34" charset="0"/>
              <a:cs typeface="Arial" panose="020B0604020202020204" pitchFamily="34" charset="0"/>
              <a:sym typeface="Wingdings" panose="05000000000000000000" pitchFamily="2" charset="2"/>
            </a:endParaRPr>
          </a:p>
          <a:p>
            <a:pPr marL="266700" indent="-266700"/>
            <a:r>
              <a:rPr lang="fr-FR" sz="1800" dirty="0" smtClean="0">
                <a:latin typeface="Arial" panose="020B0604020202020204" pitchFamily="34" charset="0"/>
                <a:cs typeface="Arial" panose="020B0604020202020204" pitchFamily="34" charset="0"/>
              </a:rPr>
              <a:t>Mener </a:t>
            </a:r>
            <a:r>
              <a:rPr lang="fr-FR" sz="1600" b="0" dirty="0">
                <a:latin typeface="Arial" panose="020B0604020202020204" pitchFamily="34" charset="0"/>
                <a:cs typeface="Arial" panose="020B0604020202020204" pitchFamily="34" charset="0"/>
              </a:rPr>
              <a:t>(notamment) </a:t>
            </a:r>
            <a:r>
              <a:rPr lang="fr-FR" sz="1800" dirty="0">
                <a:latin typeface="Arial" panose="020B0604020202020204" pitchFamily="34" charset="0"/>
                <a:cs typeface="Arial" panose="020B0604020202020204" pitchFamily="34" charset="0"/>
              </a:rPr>
              <a:t>une politique foncière économique plus volontariste, moins opportuniste :</a:t>
            </a:r>
          </a:p>
          <a:p>
            <a:pPr marL="447675" lvl="1" indent="-180975">
              <a:spcBef>
                <a:spcPts val="600"/>
              </a:spcBef>
              <a:tabLst>
                <a:tab pos="447675" algn="l"/>
              </a:tabLst>
            </a:pPr>
            <a:r>
              <a:rPr lang="fr-FR" sz="1600" dirty="0">
                <a:latin typeface="Arial" panose="020B0604020202020204" pitchFamily="34" charset="0"/>
                <a:cs typeface="Arial" panose="020B0604020202020204" pitchFamily="34" charset="0"/>
              </a:rPr>
              <a:t>Etudier le potentiel de densification des ZAE </a:t>
            </a:r>
            <a:r>
              <a:rPr lang="fr-FR" sz="1600" dirty="0" smtClean="0">
                <a:latin typeface="Arial" panose="020B0604020202020204" pitchFamily="34" charset="0"/>
                <a:cs typeface="Arial" panose="020B0604020202020204" pitchFamily="34" charset="0"/>
              </a:rPr>
              <a:t>existantes,</a:t>
            </a:r>
            <a:endParaRPr lang="fr-FR" sz="1600" dirty="0">
              <a:latin typeface="Arial" panose="020B0604020202020204" pitchFamily="34" charset="0"/>
              <a:cs typeface="Arial" panose="020B0604020202020204" pitchFamily="34" charset="0"/>
            </a:endParaRPr>
          </a:p>
          <a:p>
            <a:pPr marL="447675" lvl="1" indent="-180975">
              <a:spcBef>
                <a:spcPts val="600"/>
              </a:spcBef>
              <a:tabLst>
                <a:tab pos="447675" algn="l"/>
              </a:tabLst>
            </a:pPr>
            <a:r>
              <a:rPr lang="fr-FR" sz="1600" dirty="0">
                <a:latin typeface="Arial" panose="020B0604020202020204" pitchFamily="34" charset="0"/>
                <a:cs typeface="Arial" panose="020B0604020202020204" pitchFamily="34" charset="0"/>
              </a:rPr>
              <a:t>Repérer les gisements </a:t>
            </a:r>
            <a:r>
              <a:rPr lang="fr-FR" sz="1600" dirty="0" smtClean="0">
                <a:latin typeface="Arial" panose="020B0604020202020204" pitchFamily="34" charset="0"/>
                <a:cs typeface="Arial" panose="020B0604020202020204" pitchFamily="34" charset="0"/>
              </a:rPr>
              <a:t>fonciers,</a:t>
            </a:r>
            <a:endParaRPr lang="fr-FR" sz="1600" dirty="0">
              <a:latin typeface="Arial" panose="020B0604020202020204" pitchFamily="34" charset="0"/>
              <a:cs typeface="Arial" panose="020B0604020202020204" pitchFamily="34" charset="0"/>
            </a:endParaRPr>
          </a:p>
          <a:p>
            <a:pPr marL="447675" lvl="1" indent="-180975">
              <a:spcBef>
                <a:spcPts val="600"/>
              </a:spcBef>
              <a:tabLst>
                <a:tab pos="447675" algn="l"/>
              </a:tabLst>
            </a:pPr>
            <a:r>
              <a:rPr lang="fr-FR" sz="1600" dirty="0">
                <a:latin typeface="Arial" panose="020B0604020202020204" pitchFamily="34" charset="0"/>
                <a:cs typeface="Arial" panose="020B0604020202020204" pitchFamily="34" charset="0"/>
              </a:rPr>
              <a:t>Hiérarchiser le foncier économique disponible en fonction de son </a:t>
            </a:r>
            <a:r>
              <a:rPr lang="fr-FR" sz="1600" dirty="0" smtClean="0">
                <a:latin typeface="Arial" panose="020B0604020202020204" pitchFamily="34" charset="0"/>
                <a:cs typeface="Arial" panose="020B0604020202020204" pitchFamily="34" charset="0"/>
              </a:rPr>
              <a:t>opérationnalité,</a:t>
            </a:r>
          </a:p>
          <a:p>
            <a:pPr marL="447675" lvl="1" indent="-180975">
              <a:spcBef>
                <a:spcPts val="600"/>
              </a:spcBef>
              <a:tabLst>
                <a:tab pos="447675" algn="l"/>
              </a:tabLst>
            </a:pPr>
            <a:r>
              <a:rPr lang="fr-FR" sz="1600" dirty="0" smtClean="0">
                <a:latin typeface="Arial" panose="020B0604020202020204" pitchFamily="34" charset="0"/>
                <a:cs typeface="Arial" panose="020B0604020202020204" pitchFamily="34" charset="0"/>
              </a:rPr>
              <a:t>Créer </a:t>
            </a:r>
            <a:r>
              <a:rPr lang="fr-FR" sz="1600" dirty="0">
                <a:latin typeface="Arial" panose="020B0604020202020204" pitchFamily="34" charset="0"/>
                <a:cs typeface="Arial" panose="020B0604020202020204" pitchFamily="34" charset="0"/>
              </a:rPr>
              <a:t>un « portail » de l’offre foncière économique lisible par tous les </a:t>
            </a:r>
            <a:r>
              <a:rPr lang="fr-FR" sz="1600" dirty="0" smtClean="0">
                <a:latin typeface="Arial" panose="020B0604020202020204" pitchFamily="34" charset="0"/>
                <a:cs typeface="Arial" panose="020B0604020202020204" pitchFamily="34" charset="0"/>
              </a:rPr>
              <a:t>acteurs.</a:t>
            </a:r>
            <a:endParaRPr lang="fr-FR" sz="1800" b="1" dirty="0">
              <a:latin typeface="Arial" panose="020B0604020202020204" pitchFamily="34" charset="0"/>
              <a:cs typeface="Arial" panose="020B0604020202020204" pitchFamily="34" charset="0"/>
            </a:endParaRPr>
          </a:p>
          <a:p>
            <a:pPr marL="0" indent="0">
              <a:buNone/>
            </a:pPr>
            <a:endParaRPr lang="fr-FR" sz="1600" kern="0" cap="small" dirty="0" smtClean="0">
              <a:latin typeface="Arial" panose="020B0604020202020204" pitchFamily="34" charset="0"/>
              <a:cs typeface="Arial" panose="020B0604020202020204" pitchFamily="34" charset="0"/>
            </a:endParaRPr>
          </a:p>
          <a:p>
            <a:pPr marL="0" indent="0">
              <a:buFontTx/>
              <a:buNone/>
            </a:pPr>
            <a:endParaRPr lang="fr-FR" sz="1600" kern="0" dirty="0" smtClean="0">
              <a:latin typeface="Arial" panose="020B0604020202020204" pitchFamily="34" charset="0"/>
              <a:cs typeface="Arial" panose="020B0604020202020204" pitchFamily="34" charset="0"/>
            </a:endParaRPr>
          </a:p>
          <a:p>
            <a:pPr marL="0" indent="0" algn="just">
              <a:buFontTx/>
              <a:buNone/>
            </a:pPr>
            <a:endParaRPr lang="fr-FR" kern="0" dirty="0"/>
          </a:p>
        </p:txBody>
      </p:sp>
    </p:spTree>
    <p:extLst>
      <p:ext uri="{BB962C8B-B14F-4D97-AF65-F5344CB8AC3E}">
        <p14:creationId xmlns:p14="http://schemas.microsoft.com/office/powerpoint/2010/main" val="248492741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344337D-1B86-49A1-B159-31C249C029FE}" type="slidenum">
              <a:rPr lang="fr-FR" smtClean="0"/>
              <a:pPr>
                <a:defRPr/>
              </a:pPr>
              <a:t>25</a:t>
            </a:fld>
            <a:endParaRPr lang="fr-F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sp>
        <p:nvSpPr>
          <p:cNvPr id="12" name="Titre 1"/>
          <p:cNvSpPr>
            <a:spLocks noGrp="1"/>
          </p:cNvSpPr>
          <p:nvPr>
            <p:ph type="title"/>
          </p:nvPr>
        </p:nvSpPr>
        <p:spPr>
          <a:xfrm>
            <a:off x="893124" y="42418"/>
            <a:ext cx="8172400" cy="692696"/>
          </a:xfrm>
        </p:spPr>
        <p:txBody>
          <a:bodyPr/>
          <a:lstStyle/>
          <a:p>
            <a:r>
              <a:rPr lang="fr-FR" sz="2400" b="1" cap="small" dirty="0" smtClean="0">
                <a:solidFill>
                  <a:schemeClr val="accent6">
                    <a:lumMod val="75000"/>
                  </a:schemeClr>
                </a:solidFill>
                <a:latin typeface="Arial" panose="020B0604020202020204" pitchFamily="34" charset="0"/>
                <a:cs typeface="Arial" panose="020B0604020202020204" pitchFamily="34" charset="0"/>
              </a:rPr>
              <a:t>ENJEUX DU DAAC : LOCALISATION DES SECTEURS D’IMPLANTATION COMMERCIALE</a:t>
            </a:r>
            <a:endParaRPr lang="fr-FR" sz="2400" b="1" cap="small" dirty="0">
              <a:solidFill>
                <a:schemeClr val="accent6">
                  <a:lumMod val="75000"/>
                </a:schemeClr>
              </a:solidFill>
              <a:latin typeface="Arial" panose="020B0604020202020204" pitchFamily="34" charset="0"/>
              <a:cs typeface="Arial" panose="020B0604020202020204" pitchFamily="34" charset="0"/>
            </a:endParaRPr>
          </a:p>
        </p:txBody>
      </p:sp>
      <p:pic>
        <p:nvPicPr>
          <p:cNvPr id="3074" name="Picture 2" descr="G:\40-SCoT du Born\ETUDES prealables\DIAG-EIE\cartos-tableurs diag\Fonctionnement\CHOREM_fonctionnementbis.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061543" y="1221135"/>
            <a:ext cx="4785692" cy="336651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30" name="Image 29"/>
          <p:cNvPicPr/>
          <p:nvPr/>
        </p:nvPicPr>
        <p:blipFill rotWithShape="1">
          <a:blip r:embed="rId3" cstate="print">
            <a:extLst>
              <a:ext uri="{28A0092B-C50C-407E-A947-70E740481C1C}">
                <a14:useLocalDpi xmlns:a14="http://schemas.microsoft.com/office/drawing/2010/main"/>
              </a:ext>
            </a:extLst>
          </a:blip>
          <a:srcRect/>
          <a:stretch/>
        </p:blipFill>
        <p:spPr bwMode="auto">
          <a:xfrm>
            <a:off x="4736207" y="3413845"/>
            <a:ext cx="4407793" cy="3345829"/>
          </a:xfrm>
          <a:prstGeom prst="rect">
            <a:avLst/>
          </a:prstGeom>
          <a:ln>
            <a:solidFill>
              <a:schemeClr val="bg1">
                <a:lumMod val="65000"/>
              </a:schemeClr>
            </a:solidFill>
          </a:ln>
          <a:extLst>
            <a:ext uri="{53640926-AAD7-44D8-BBD7-CCE9431645EC}">
              <a14:shadowObscured xmlns:a14="http://schemas.microsoft.com/office/drawing/2010/main"/>
            </a:ext>
          </a:extLst>
        </p:spPr>
      </p:pic>
      <p:sp>
        <p:nvSpPr>
          <p:cNvPr id="2" name="Arc 1"/>
          <p:cNvSpPr/>
          <p:nvPr/>
        </p:nvSpPr>
        <p:spPr>
          <a:xfrm rot="615270">
            <a:off x="4422105" y="2224441"/>
            <a:ext cx="2334777" cy="2378807"/>
          </a:xfrm>
          <a:prstGeom prst="arc">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Arc 30"/>
          <p:cNvSpPr/>
          <p:nvPr/>
        </p:nvSpPr>
        <p:spPr>
          <a:xfrm rot="10958673">
            <a:off x="3689532" y="3049549"/>
            <a:ext cx="2334777" cy="2378807"/>
          </a:xfrm>
          <a:prstGeom prst="arc">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829837823"/>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G:\40-SCoT du Born\ETUDES prealables\DIAG-EIE\cartos-tableurs diag\Fonctionnement\CHOREM_fonctionnementbis.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061543" y="1221135"/>
            <a:ext cx="4785692" cy="336651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pPr>
              <a:defRPr/>
            </a:pPr>
            <a:fld id="{9344337D-1B86-49A1-B159-31C249C029FE}" type="slidenum">
              <a:rPr lang="fr-FR" smtClean="0"/>
              <a:pPr>
                <a:defRPr/>
              </a:pPr>
              <a:t>26</a:t>
            </a:fld>
            <a:endParaRPr lang="fr-F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sp>
        <p:nvSpPr>
          <p:cNvPr id="12" name="Titre 1"/>
          <p:cNvSpPr>
            <a:spLocks noGrp="1"/>
          </p:cNvSpPr>
          <p:nvPr>
            <p:ph type="title"/>
          </p:nvPr>
        </p:nvSpPr>
        <p:spPr>
          <a:xfrm>
            <a:off x="893124" y="42418"/>
            <a:ext cx="8172400" cy="692696"/>
          </a:xfrm>
        </p:spPr>
        <p:txBody>
          <a:bodyPr/>
          <a:lstStyle/>
          <a:p>
            <a:r>
              <a:rPr lang="fr-FR" sz="2400" b="1" cap="small" dirty="0" smtClean="0">
                <a:solidFill>
                  <a:schemeClr val="accent6">
                    <a:lumMod val="75000"/>
                  </a:schemeClr>
                </a:solidFill>
                <a:latin typeface="Arial" panose="020B0604020202020204" pitchFamily="34" charset="0"/>
                <a:cs typeface="Arial" panose="020B0604020202020204" pitchFamily="34" charset="0"/>
              </a:rPr>
              <a:t>ENJEUX DU DAAC : LOCALISATION DES SECTEURS D’IMPLANTATION COMMERCIALE</a:t>
            </a:r>
            <a:endParaRPr lang="fr-FR" sz="2400" b="1" cap="small" dirty="0">
              <a:solidFill>
                <a:schemeClr val="accent6">
                  <a:lumMod val="75000"/>
                </a:schemeClr>
              </a:solidFill>
              <a:latin typeface="Arial" panose="020B0604020202020204" pitchFamily="34" charset="0"/>
              <a:cs typeface="Arial" panose="020B0604020202020204" pitchFamily="34" charset="0"/>
            </a:endParaRPr>
          </a:p>
        </p:txBody>
      </p:sp>
      <p:pic>
        <p:nvPicPr>
          <p:cNvPr id="16" name="Image 15"/>
          <p:cNvPicPr/>
          <p:nvPr/>
        </p:nvPicPr>
        <p:blipFill rotWithShape="1">
          <a:blip r:embed="rId3" cstate="print">
            <a:extLst>
              <a:ext uri="{28A0092B-C50C-407E-A947-70E740481C1C}">
                <a14:useLocalDpi xmlns:a14="http://schemas.microsoft.com/office/drawing/2010/main"/>
              </a:ext>
            </a:extLst>
          </a:blip>
          <a:srcRect/>
          <a:stretch/>
        </p:blipFill>
        <p:spPr bwMode="auto">
          <a:xfrm>
            <a:off x="4736207" y="3413845"/>
            <a:ext cx="4407793" cy="3345829"/>
          </a:xfrm>
          <a:prstGeom prst="rect">
            <a:avLst/>
          </a:prstGeom>
          <a:ln>
            <a:solidFill>
              <a:schemeClr val="bg1">
                <a:lumMod val="65000"/>
              </a:schemeClr>
            </a:solidFill>
          </a:ln>
          <a:extLst>
            <a:ext uri="{53640926-AAD7-44D8-BBD7-CCE9431645EC}">
              <a14:shadowObscured xmlns:a14="http://schemas.microsoft.com/office/drawing/2010/main"/>
            </a:ext>
          </a:extLst>
        </p:spPr>
      </p:pic>
      <p:sp>
        <p:nvSpPr>
          <p:cNvPr id="17" name="Arc 16"/>
          <p:cNvSpPr/>
          <p:nvPr/>
        </p:nvSpPr>
        <p:spPr>
          <a:xfrm rot="615270">
            <a:off x="4422105" y="2224441"/>
            <a:ext cx="2334777" cy="2378807"/>
          </a:xfrm>
          <a:prstGeom prst="arc">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Arc 17"/>
          <p:cNvSpPr/>
          <p:nvPr/>
        </p:nvSpPr>
        <p:spPr>
          <a:xfrm rot="10958673">
            <a:off x="3689532" y="3049549"/>
            <a:ext cx="2334777" cy="2378807"/>
          </a:xfrm>
          <a:prstGeom prst="arc">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Espace réservé du contenu 2"/>
          <p:cNvSpPr txBox="1">
            <a:spLocks/>
          </p:cNvSpPr>
          <p:nvPr/>
        </p:nvSpPr>
        <p:spPr>
          <a:xfrm>
            <a:off x="971600" y="1128937"/>
            <a:ext cx="8172400" cy="5805264"/>
          </a:xfrm>
          <a:prstGeom prst="rect">
            <a:avLst/>
          </a:prstGeom>
          <a:solidFill>
            <a:srgbClr val="FFFFFF">
              <a:alpha val="85098"/>
            </a:srgbClr>
          </a:solidFill>
        </p:spPr>
        <p:txBody>
          <a:bodyPr/>
          <a:lstStyle>
            <a:lvl1pPr marL="342900" indent="-342900" algn="l" rtl="0" eaLnBrk="0" fontAlgn="base" hangingPunct="0">
              <a:spcBef>
                <a:spcPct val="20000"/>
              </a:spcBef>
              <a:spcAft>
                <a:spcPct val="0"/>
              </a:spcAft>
              <a:buClr>
                <a:srgbClr val="002060"/>
              </a:buClr>
              <a:buSzPct val="100000"/>
              <a:buFontTx/>
              <a:buBlip>
                <a:blip r:embed="rId4"/>
              </a:buBlip>
              <a:defRPr sz="2400" b="1">
                <a:solidFill>
                  <a:schemeClr val="tx1"/>
                </a:solidFill>
                <a:latin typeface="Cambria" panose="02040503050406030204" pitchFamily="18" charset="0"/>
                <a:ea typeface="+mn-ea"/>
                <a:cs typeface="+mn-cs"/>
              </a:defRPr>
            </a:lvl1pPr>
            <a:lvl2pPr marL="631825" indent="-268288" algn="l" rtl="0" eaLnBrk="0" fontAlgn="base" hangingPunct="0">
              <a:spcBef>
                <a:spcPct val="20000"/>
              </a:spcBef>
              <a:spcAft>
                <a:spcPct val="0"/>
              </a:spcAft>
              <a:buClr>
                <a:srgbClr val="002060"/>
              </a:buClr>
              <a:buSzPct val="120000"/>
              <a:buFont typeface="Arial" panose="020B0604020202020204" pitchFamily="34" charset="0"/>
              <a:buChar char="•"/>
              <a:tabLst>
                <a:tab pos="631825" algn="l"/>
              </a:tabLst>
              <a:defRPr sz="2400">
                <a:solidFill>
                  <a:schemeClr val="tx1"/>
                </a:solidFill>
                <a:latin typeface="Cambria" panose="02040503050406030204" pitchFamily="18" charset="0"/>
              </a:defRPr>
            </a:lvl2pPr>
            <a:lvl3pPr marL="1143000" indent="-228600" algn="l" rtl="0" eaLnBrk="0" fontAlgn="base" hangingPunct="0">
              <a:spcBef>
                <a:spcPct val="20000"/>
              </a:spcBef>
              <a:spcAft>
                <a:spcPct val="0"/>
              </a:spcAft>
              <a:buClr>
                <a:srgbClr val="92D050"/>
              </a:buClr>
              <a:buChar char="•"/>
              <a:defRPr sz="2400">
                <a:solidFill>
                  <a:schemeClr val="tx1"/>
                </a:solidFill>
                <a:latin typeface="Cambria" panose="02040503050406030204" pitchFamily="18" charset="0"/>
              </a:defRPr>
            </a:lvl3pPr>
            <a:lvl4pPr marL="1600200" indent="-228600"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7400" indent="-228600"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61938" indent="-261938">
              <a:spcBef>
                <a:spcPts val="1200"/>
              </a:spcBef>
            </a:pPr>
            <a:r>
              <a:rPr lang="fr-FR" sz="1800" dirty="0" smtClean="0">
                <a:latin typeface="Arial" panose="020B0604020202020204" pitchFamily="34" charset="0"/>
                <a:cs typeface="Arial" panose="020B0604020202020204" pitchFamily="34" charset="0"/>
              </a:rPr>
              <a:t>Quel devenir des polarités existantes ? </a:t>
            </a:r>
          </a:p>
          <a:p>
            <a:pPr marL="550863" lvl="1" indent="-261938">
              <a:spcBef>
                <a:spcPts val="1200"/>
              </a:spcBef>
            </a:pPr>
            <a:r>
              <a:rPr lang="fr-FR" sz="1800" b="1" dirty="0">
                <a:solidFill>
                  <a:srgbClr val="00B0F0"/>
                </a:solidFill>
                <a:latin typeface="Arial" panose="020B0604020202020204" pitchFamily="34" charset="0"/>
                <a:cs typeface="Arial" panose="020B0604020202020204" pitchFamily="34" charset="0"/>
              </a:rPr>
              <a:t>Développement ?</a:t>
            </a:r>
          </a:p>
          <a:p>
            <a:pPr marL="550863" lvl="1" indent="-261938">
              <a:spcBef>
                <a:spcPts val="1200"/>
              </a:spcBef>
            </a:pPr>
            <a:r>
              <a:rPr lang="fr-FR" sz="1800" b="1" dirty="0">
                <a:solidFill>
                  <a:srgbClr val="00B0F0"/>
                </a:solidFill>
                <a:latin typeface="Arial" panose="020B0604020202020204" pitchFamily="34" charset="0"/>
                <a:cs typeface="Arial" panose="020B0604020202020204" pitchFamily="34" charset="0"/>
              </a:rPr>
              <a:t>Renforcement ?</a:t>
            </a:r>
          </a:p>
          <a:p>
            <a:pPr marL="261938" indent="-261938">
              <a:spcBef>
                <a:spcPts val="1200"/>
              </a:spcBef>
            </a:pPr>
            <a:r>
              <a:rPr lang="fr-FR" sz="1800" dirty="0" smtClean="0">
                <a:latin typeface="Arial" panose="020B0604020202020204" pitchFamily="34" charset="0"/>
                <a:cs typeface="Arial" panose="020B0604020202020204" pitchFamily="34" charset="0"/>
              </a:rPr>
              <a:t>Quelles évolutions commerciales pressenties ou envisageables au regard : </a:t>
            </a:r>
          </a:p>
          <a:p>
            <a:pPr marL="550863" lvl="1" indent="-261938">
              <a:spcBef>
                <a:spcPts val="1200"/>
              </a:spcBef>
            </a:pPr>
            <a:r>
              <a:rPr lang="fr-FR" sz="1800" b="1" dirty="0">
                <a:solidFill>
                  <a:srgbClr val="00B0F0"/>
                </a:solidFill>
                <a:latin typeface="Arial" panose="020B0604020202020204" pitchFamily="34" charset="0"/>
                <a:cs typeface="Arial" panose="020B0604020202020204" pitchFamily="34" charset="0"/>
              </a:rPr>
              <a:t>Des projets d’infrastructures </a:t>
            </a:r>
            <a:r>
              <a:rPr lang="fr-FR" sz="1800" b="1" dirty="0" smtClean="0">
                <a:solidFill>
                  <a:srgbClr val="00B0F0"/>
                </a:solidFill>
                <a:latin typeface="Arial" panose="020B0604020202020204" pitchFamily="34" charset="0"/>
                <a:cs typeface="Arial" panose="020B0604020202020204" pitchFamily="34" charset="0"/>
              </a:rPr>
              <a:t>?</a:t>
            </a:r>
            <a:endParaRPr lang="fr-FR" sz="1800" b="1" dirty="0">
              <a:solidFill>
                <a:srgbClr val="00B0F0"/>
              </a:solidFill>
              <a:latin typeface="Arial" panose="020B0604020202020204" pitchFamily="34" charset="0"/>
              <a:cs typeface="Arial" panose="020B0604020202020204" pitchFamily="34" charset="0"/>
            </a:endParaRPr>
          </a:p>
          <a:p>
            <a:pPr marL="550863" lvl="1" indent="-261938">
              <a:spcBef>
                <a:spcPts val="1200"/>
              </a:spcBef>
            </a:pPr>
            <a:r>
              <a:rPr lang="fr-FR" sz="1800" b="1" dirty="0">
                <a:solidFill>
                  <a:srgbClr val="00B0F0"/>
                </a:solidFill>
                <a:latin typeface="Arial" panose="020B0604020202020204" pitchFamily="34" charset="0"/>
                <a:cs typeface="Arial" panose="020B0604020202020204" pitchFamily="34" charset="0"/>
              </a:rPr>
              <a:t>Des projets </a:t>
            </a:r>
            <a:r>
              <a:rPr lang="fr-FR" sz="1800" b="1" dirty="0" smtClean="0">
                <a:solidFill>
                  <a:srgbClr val="00B0F0"/>
                </a:solidFill>
                <a:latin typeface="Arial" panose="020B0604020202020204" pitchFamily="34" charset="0"/>
                <a:cs typeface="Arial" panose="020B0604020202020204" pitchFamily="34" charset="0"/>
              </a:rPr>
              <a:t>d’habitats ?</a:t>
            </a:r>
            <a:endParaRPr lang="fr-FR" sz="1800" b="1" dirty="0">
              <a:solidFill>
                <a:srgbClr val="00B0F0"/>
              </a:solidFill>
              <a:latin typeface="Arial" panose="020B0604020202020204" pitchFamily="34" charset="0"/>
              <a:cs typeface="Arial" panose="020B0604020202020204" pitchFamily="34" charset="0"/>
            </a:endParaRPr>
          </a:p>
          <a:p>
            <a:pPr marL="550863" lvl="1" indent="-261938">
              <a:spcBef>
                <a:spcPts val="1200"/>
              </a:spcBef>
            </a:pPr>
            <a:r>
              <a:rPr lang="fr-FR" sz="1800" b="1" dirty="0">
                <a:solidFill>
                  <a:srgbClr val="00B0F0"/>
                </a:solidFill>
                <a:latin typeface="Arial" panose="020B0604020202020204" pitchFamily="34" charset="0"/>
                <a:cs typeface="Arial" panose="020B0604020202020204" pitchFamily="34" charset="0"/>
              </a:rPr>
              <a:t>Des projets de développement </a:t>
            </a:r>
            <a:r>
              <a:rPr lang="fr-FR" sz="1800" b="1" dirty="0" smtClean="0">
                <a:solidFill>
                  <a:srgbClr val="00B0F0"/>
                </a:solidFill>
                <a:latin typeface="Arial" panose="020B0604020202020204" pitchFamily="34" charset="0"/>
                <a:cs typeface="Arial" panose="020B0604020202020204" pitchFamily="34" charset="0"/>
              </a:rPr>
              <a:t>économique ?</a:t>
            </a:r>
            <a:endParaRPr lang="fr-FR" sz="1800" b="1" dirty="0">
              <a:solidFill>
                <a:srgbClr val="00B0F0"/>
              </a:solidFill>
              <a:latin typeface="Arial" panose="020B0604020202020204" pitchFamily="34" charset="0"/>
              <a:cs typeface="Arial" panose="020B0604020202020204" pitchFamily="34" charset="0"/>
            </a:endParaRPr>
          </a:p>
          <a:p>
            <a:pPr marL="550863" lvl="1" indent="-261938">
              <a:spcBef>
                <a:spcPts val="1200"/>
              </a:spcBef>
            </a:pPr>
            <a:r>
              <a:rPr lang="fr-FR" sz="1800" b="1" dirty="0" smtClean="0">
                <a:solidFill>
                  <a:srgbClr val="00B0F0"/>
                </a:solidFill>
                <a:latin typeface="Arial" panose="020B0604020202020204" pitchFamily="34" charset="0"/>
                <a:cs typeface="Arial" panose="020B0604020202020204" pitchFamily="34" charset="0"/>
              </a:rPr>
              <a:t>D’équipements commerciaux ?</a:t>
            </a:r>
            <a:endParaRPr lang="fr-FR" sz="1800" b="1" dirty="0">
              <a:solidFill>
                <a:srgbClr val="00B0F0"/>
              </a:solidFill>
              <a:latin typeface="Arial" panose="020B0604020202020204" pitchFamily="34" charset="0"/>
              <a:cs typeface="Arial" panose="020B0604020202020204" pitchFamily="34" charset="0"/>
            </a:endParaRPr>
          </a:p>
          <a:p>
            <a:pPr marL="261938" indent="-261938">
              <a:spcBef>
                <a:spcPts val="1200"/>
              </a:spcBef>
            </a:pPr>
            <a:endParaRPr lang="fr-FR" sz="1800" b="1" dirty="0">
              <a:latin typeface="Arial" panose="020B0604020202020204" pitchFamily="34" charset="0"/>
              <a:cs typeface="Arial" panose="020B0604020202020204" pitchFamily="34" charset="0"/>
            </a:endParaRPr>
          </a:p>
          <a:p>
            <a:pPr marL="0" indent="0">
              <a:buNone/>
            </a:pPr>
            <a:endParaRPr lang="fr-FR" sz="1600" kern="0" cap="small" dirty="0" smtClean="0">
              <a:latin typeface="Arial" panose="020B0604020202020204" pitchFamily="34" charset="0"/>
              <a:cs typeface="Arial" panose="020B0604020202020204" pitchFamily="34" charset="0"/>
            </a:endParaRPr>
          </a:p>
          <a:p>
            <a:pPr marL="0" indent="0">
              <a:buFontTx/>
              <a:buNone/>
            </a:pPr>
            <a:endParaRPr lang="fr-FR" sz="1600" kern="0" dirty="0" smtClean="0">
              <a:latin typeface="Arial" panose="020B0604020202020204" pitchFamily="34" charset="0"/>
              <a:cs typeface="Arial" panose="020B0604020202020204" pitchFamily="34" charset="0"/>
            </a:endParaRPr>
          </a:p>
          <a:p>
            <a:pPr marL="0" indent="0" algn="just">
              <a:buFontTx/>
              <a:buNone/>
            </a:pPr>
            <a:endParaRPr lang="fr-FR" kern="0" dirty="0"/>
          </a:p>
        </p:txBody>
      </p:sp>
    </p:spTree>
    <p:extLst>
      <p:ext uri="{BB962C8B-B14F-4D97-AF65-F5344CB8AC3E}">
        <p14:creationId xmlns:p14="http://schemas.microsoft.com/office/powerpoint/2010/main" val="3468427913"/>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7"/>
          <p:cNvSpPr>
            <a:spLocks noGrp="1" noChangeArrowheads="1"/>
          </p:cNvSpPr>
          <p:nvPr>
            <p:ph type="ctrTitle" idx="4294967295"/>
          </p:nvPr>
        </p:nvSpPr>
        <p:spPr>
          <a:xfrm>
            <a:off x="2267744" y="2256134"/>
            <a:ext cx="6876256" cy="2613026"/>
          </a:xfrm>
          <a:prstGeom prst="rect">
            <a:avLst/>
          </a:prstGeom>
          <a:noFill/>
        </p:spPr>
        <p:txBody>
          <a:bodyPr/>
          <a:lstStyle/>
          <a:p>
            <a:pPr algn="l"/>
            <a:r>
              <a:rPr lang="fr-FR" sz="2400" b="1" dirty="0" smtClean="0">
                <a:solidFill>
                  <a:schemeClr val="tx1"/>
                </a:solidFill>
                <a:latin typeface="Arial" charset="0"/>
              </a:rPr>
              <a:t>Élaboration du </a:t>
            </a:r>
            <a:r>
              <a:rPr lang="fr-FR" sz="2400" b="1" dirty="0" err="1" smtClean="0">
                <a:solidFill>
                  <a:schemeClr val="tx1"/>
                </a:solidFill>
                <a:latin typeface="Arial" charset="0"/>
              </a:rPr>
              <a:t>SCoT</a:t>
            </a:r>
            <a:r>
              <a:rPr lang="fr-FR" sz="2400" b="1" dirty="0" smtClean="0">
                <a:solidFill>
                  <a:schemeClr val="tx1"/>
                </a:solidFill>
                <a:latin typeface="Arial" charset="0"/>
              </a:rPr>
              <a:t> du Born</a:t>
            </a:r>
            <a:r>
              <a:rPr lang="fr-FR" sz="2400" b="1" dirty="0" smtClean="0">
                <a:solidFill>
                  <a:schemeClr val="bg2"/>
                </a:solidFill>
                <a:latin typeface="Arial" charset="0"/>
              </a:rPr>
              <a:t/>
            </a:r>
            <a:br>
              <a:rPr lang="fr-FR" sz="2400" b="1" dirty="0" smtClean="0">
                <a:solidFill>
                  <a:schemeClr val="bg2"/>
                </a:solidFill>
                <a:latin typeface="Arial" charset="0"/>
              </a:rPr>
            </a:br>
            <a:r>
              <a:rPr lang="fr-FR" sz="2000" b="1" dirty="0" smtClean="0">
                <a:solidFill>
                  <a:schemeClr val="bg2"/>
                </a:solidFill>
                <a:latin typeface="Arial" charset="0"/>
              </a:rPr>
              <a:t/>
            </a:r>
            <a:br>
              <a:rPr lang="fr-FR" sz="2000" b="1" dirty="0" smtClean="0">
                <a:solidFill>
                  <a:schemeClr val="bg2"/>
                </a:solidFill>
                <a:latin typeface="Arial" charset="0"/>
              </a:rPr>
            </a:br>
            <a:r>
              <a:rPr lang="fr-FR" sz="2000" b="1" dirty="0" smtClean="0">
                <a:solidFill>
                  <a:schemeClr val="bg2"/>
                </a:solidFill>
                <a:latin typeface="Arial" charset="0"/>
              </a:rPr>
              <a:t/>
            </a:r>
            <a:br>
              <a:rPr lang="fr-FR" sz="2000" b="1" dirty="0" smtClean="0">
                <a:solidFill>
                  <a:schemeClr val="bg2"/>
                </a:solidFill>
                <a:latin typeface="Arial" charset="0"/>
              </a:rPr>
            </a:br>
            <a:r>
              <a:rPr lang="fr-FR" sz="2000" b="1" dirty="0" smtClean="0">
                <a:solidFill>
                  <a:schemeClr val="bg2"/>
                </a:solidFill>
                <a:latin typeface="Arial" charset="0"/>
              </a:rPr>
              <a:t>Document d’Aménagement </a:t>
            </a:r>
            <a:r>
              <a:rPr lang="fr-FR" sz="2000" b="1" dirty="0">
                <a:solidFill>
                  <a:schemeClr val="bg2"/>
                </a:solidFill>
                <a:latin typeface="Arial" charset="0"/>
              </a:rPr>
              <a:t>Artisanal et Commercial</a:t>
            </a:r>
            <a:r>
              <a:rPr lang="fr-FR" sz="2000" b="1" dirty="0" smtClean="0">
                <a:solidFill>
                  <a:schemeClr val="bg2"/>
                </a:solidFill>
                <a:latin typeface="Arial" charset="0"/>
              </a:rPr>
              <a:t/>
            </a:r>
            <a:br>
              <a:rPr lang="fr-FR" sz="2000" b="1" dirty="0" smtClean="0">
                <a:solidFill>
                  <a:schemeClr val="bg2"/>
                </a:solidFill>
                <a:latin typeface="Arial" charset="0"/>
              </a:rPr>
            </a:br>
            <a:r>
              <a:rPr lang="fr-FR" sz="2400" dirty="0" smtClean="0">
                <a:solidFill>
                  <a:srgbClr val="003399"/>
                </a:solidFill>
                <a:latin typeface="Arial" charset="0"/>
              </a:rPr>
              <a:t>DAAC</a:t>
            </a:r>
          </a:p>
        </p:txBody>
      </p:sp>
      <p:sp>
        <p:nvSpPr>
          <p:cNvPr id="3"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spTree>
    <p:extLst>
      <p:ext uri="{BB962C8B-B14F-4D97-AF65-F5344CB8AC3E}">
        <p14:creationId xmlns:p14="http://schemas.microsoft.com/office/powerpoint/2010/main" val="297810550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1556792"/>
            <a:ext cx="6984776" cy="511256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3" name="Espace réservé de la date 2"/>
          <p:cNvSpPr>
            <a:spLocks noGrp="1"/>
          </p:cNvSpPr>
          <p:nvPr>
            <p:ph type="dt" sz="half" idx="10"/>
          </p:nvPr>
        </p:nvSpPr>
        <p:spPr/>
        <p:txBody>
          <a:bodyPr/>
          <a:lstStyle/>
          <a:p>
            <a:r>
              <a:rPr lang="fr-FR" dirty="0" smtClean="0"/>
              <a:t>18 novembre 2015</a:t>
            </a:r>
            <a:endParaRPr lang="fr-FR" dirty="0"/>
          </a:p>
        </p:txBody>
      </p:sp>
      <p:sp>
        <p:nvSpPr>
          <p:cNvPr id="2052" name="Rectangle 27"/>
          <p:cNvSpPr>
            <a:spLocks noGrp="1" noChangeArrowheads="1"/>
          </p:cNvSpPr>
          <p:nvPr>
            <p:ph type="ctrTitle" idx="4294967295"/>
          </p:nvPr>
        </p:nvSpPr>
        <p:spPr>
          <a:xfrm>
            <a:off x="3198641" y="2636912"/>
            <a:ext cx="5940153" cy="2366963"/>
          </a:xfrm>
          <a:prstGeom prst="rect">
            <a:avLst/>
          </a:prstGeom>
          <a:noFill/>
        </p:spPr>
        <p:txBody>
          <a:bodyPr anchor="ctr"/>
          <a:lstStyle/>
          <a:p>
            <a:pPr eaLnBrk="1" hangingPunct="1">
              <a:spcBef>
                <a:spcPct val="200000"/>
              </a:spcBef>
              <a:spcAft>
                <a:spcPct val="200000"/>
              </a:spcAft>
            </a:pPr>
            <a:r>
              <a:rPr lang="fr-FR" sz="3200" b="1" cap="small" dirty="0" smtClean="0">
                <a:solidFill>
                  <a:schemeClr val="accent6">
                    <a:lumMod val="75000"/>
                  </a:schemeClr>
                </a:solidFill>
                <a:latin typeface="Arial" panose="020B0604020202020204" pitchFamily="34" charset="0"/>
                <a:cs typeface="Arial" panose="020B0604020202020204" pitchFamily="34" charset="0"/>
              </a:rPr>
              <a:t>Les évolutions récentes du</a:t>
            </a:r>
            <a:br>
              <a:rPr lang="fr-FR" sz="3200" b="1" cap="small" dirty="0" smtClean="0">
                <a:solidFill>
                  <a:schemeClr val="accent6">
                    <a:lumMod val="75000"/>
                  </a:schemeClr>
                </a:solidFill>
                <a:latin typeface="Arial" panose="020B0604020202020204" pitchFamily="34" charset="0"/>
                <a:cs typeface="Arial" panose="020B0604020202020204" pitchFamily="34" charset="0"/>
              </a:rPr>
            </a:br>
            <a:r>
              <a:rPr lang="fr-FR" sz="3200" b="1" cap="small" dirty="0" smtClean="0">
                <a:solidFill>
                  <a:schemeClr val="accent6">
                    <a:lumMod val="75000"/>
                  </a:schemeClr>
                </a:solidFill>
                <a:latin typeface="Arial" panose="020B0604020202020204" pitchFamily="34" charset="0"/>
                <a:cs typeface="Arial" panose="020B0604020202020204" pitchFamily="34" charset="0"/>
              </a:rPr>
              <a:t>contexte </a:t>
            </a:r>
            <a:r>
              <a:rPr lang="fr-FR" sz="3200" b="1" cap="small" dirty="0">
                <a:solidFill>
                  <a:schemeClr val="accent6">
                    <a:lumMod val="75000"/>
                  </a:schemeClr>
                </a:solidFill>
                <a:latin typeface="Arial" panose="020B0604020202020204" pitchFamily="34" charset="0"/>
                <a:cs typeface="Arial" panose="020B0604020202020204" pitchFamily="34" charset="0"/>
              </a:rPr>
              <a:t>législatif </a:t>
            </a:r>
            <a:r>
              <a:rPr lang="fr-FR" sz="3200" b="1" cap="small" dirty="0" smtClean="0">
                <a:solidFill>
                  <a:schemeClr val="accent6">
                    <a:lumMod val="75000"/>
                  </a:schemeClr>
                </a:solidFill>
                <a:latin typeface="Arial" panose="020B0604020202020204" pitchFamily="34" charset="0"/>
                <a:cs typeface="Arial" panose="020B0604020202020204" pitchFamily="34" charset="0"/>
              </a:rPr>
              <a:t/>
            </a:r>
            <a:br>
              <a:rPr lang="fr-FR" sz="3200" b="1" cap="small" dirty="0" smtClean="0">
                <a:solidFill>
                  <a:schemeClr val="accent6">
                    <a:lumMod val="75000"/>
                  </a:schemeClr>
                </a:solidFill>
                <a:latin typeface="Arial" panose="020B0604020202020204" pitchFamily="34" charset="0"/>
                <a:cs typeface="Arial" panose="020B0604020202020204" pitchFamily="34" charset="0"/>
              </a:rPr>
            </a:br>
            <a:r>
              <a:rPr lang="fr-FR" sz="3200" b="1" cap="small" dirty="0" smtClean="0">
                <a:solidFill>
                  <a:schemeClr val="accent6">
                    <a:lumMod val="75000"/>
                  </a:schemeClr>
                </a:solidFill>
                <a:latin typeface="Arial" panose="020B0604020202020204" pitchFamily="34" charset="0"/>
                <a:cs typeface="Arial" panose="020B0604020202020204" pitchFamily="34" charset="0"/>
              </a:rPr>
              <a:t>en </a:t>
            </a:r>
            <a:r>
              <a:rPr lang="fr-FR" sz="3200" b="1" cap="small" dirty="0">
                <a:solidFill>
                  <a:schemeClr val="accent6">
                    <a:lumMod val="75000"/>
                  </a:schemeClr>
                </a:solidFill>
                <a:latin typeface="Arial" panose="020B0604020202020204" pitchFamily="34" charset="0"/>
                <a:cs typeface="Arial" panose="020B0604020202020204" pitchFamily="34" charset="0"/>
              </a:rPr>
              <a:t>matière </a:t>
            </a:r>
            <a:r>
              <a:rPr lang="fr-FR" sz="3200" b="1" cap="small" dirty="0" smtClean="0">
                <a:solidFill>
                  <a:schemeClr val="accent6">
                    <a:lumMod val="75000"/>
                  </a:schemeClr>
                </a:solidFill>
                <a:latin typeface="Arial" panose="020B0604020202020204" pitchFamily="34" charset="0"/>
                <a:cs typeface="Arial" panose="020B0604020202020204" pitchFamily="34" charset="0"/>
              </a:rPr>
              <a:t/>
            </a:r>
            <a:br>
              <a:rPr lang="fr-FR" sz="3200" b="1" cap="small" dirty="0" smtClean="0">
                <a:solidFill>
                  <a:schemeClr val="accent6">
                    <a:lumMod val="75000"/>
                  </a:schemeClr>
                </a:solidFill>
                <a:latin typeface="Arial" panose="020B0604020202020204" pitchFamily="34" charset="0"/>
                <a:cs typeface="Arial" panose="020B0604020202020204" pitchFamily="34" charset="0"/>
              </a:rPr>
            </a:br>
            <a:r>
              <a:rPr lang="fr-FR" sz="3200" b="1" cap="small" dirty="0" smtClean="0">
                <a:solidFill>
                  <a:schemeClr val="accent6">
                    <a:lumMod val="75000"/>
                  </a:schemeClr>
                </a:solidFill>
                <a:latin typeface="Arial" panose="020B0604020202020204" pitchFamily="34" charset="0"/>
                <a:cs typeface="Arial" panose="020B0604020202020204" pitchFamily="34" charset="0"/>
              </a:rPr>
              <a:t>d’aménagement </a:t>
            </a:r>
            <a:r>
              <a:rPr lang="fr-FR" sz="3200" b="1" cap="small" dirty="0">
                <a:solidFill>
                  <a:schemeClr val="accent6">
                    <a:lumMod val="75000"/>
                  </a:schemeClr>
                </a:solidFill>
                <a:latin typeface="Arial" panose="020B0604020202020204" pitchFamily="34" charset="0"/>
                <a:cs typeface="Arial" panose="020B0604020202020204" pitchFamily="34" charset="0"/>
              </a:rPr>
              <a:t>commercial</a:t>
            </a:r>
          </a:p>
        </p:txBody>
      </p:sp>
    </p:spTree>
    <p:extLst>
      <p:ext uri="{BB962C8B-B14F-4D97-AF65-F5344CB8AC3E}">
        <p14:creationId xmlns:p14="http://schemas.microsoft.com/office/powerpoint/2010/main" val="367004891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cap="small" dirty="0" smtClean="0">
                <a:solidFill>
                  <a:schemeClr val="accent6">
                    <a:lumMod val="75000"/>
                  </a:schemeClr>
                </a:solidFill>
                <a:latin typeface="Arial" panose="020B0604020202020204" pitchFamily="34" charset="0"/>
                <a:cs typeface="Arial" panose="020B0604020202020204" pitchFamily="34" charset="0"/>
              </a:rPr>
              <a:t>Contexte législatif </a:t>
            </a:r>
            <a:endParaRPr lang="fr-FR" sz="3200" b="1" cap="small" dirty="0">
              <a:solidFill>
                <a:schemeClr val="accent6">
                  <a:lumMod val="75000"/>
                </a:schemeClr>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9344337D-1B86-49A1-B159-31C249C029FE}" type="slidenum">
              <a:rPr lang="fr-FR" smtClean="0"/>
              <a:pPr/>
              <a:t>4</a:t>
            </a:fld>
            <a:endParaRPr lang="fr-FR"/>
          </a:p>
        </p:txBody>
      </p:sp>
      <p:sp>
        <p:nvSpPr>
          <p:cNvPr id="15" name="Espace réservé du contenu 14"/>
          <p:cNvSpPr>
            <a:spLocks noGrp="1"/>
          </p:cNvSpPr>
          <p:nvPr>
            <p:ph idx="1"/>
          </p:nvPr>
        </p:nvSpPr>
        <p:spPr>
          <a:xfrm>
            <a:off x="1259633" y="1340768"/>
            <a:ext cx="7560839" cy="5688632"/>
          </a:xfrm>
        </p:spPr>
        <p:txBody>
          <a:bodyPr/>
          <a:lstStyle/>
          <a:p>
            <a:pPr algn="just">
              <a:spcAft>
                <a:spcPts val="600"/>
              </a:spcAft>
            </a:pPr>
            <a:r>
              <a:rPr lang="fr-FR" sz="2000" dirty="0">
                <a:solidFill>
                  <a:srgbClr val="00B0F0"/>
                </a:solidFill>
                <a:latin typeface="Arial" panose="020B0604020202020204" pitchFamily="34" charset="0"/>
                <a:cs typeface="Arial" panose="020B0604020202020204" pitchFamily="34" charset="0"/>
              </a:rPr>
              <a:t>Loi </a:t>
            </a:r>
            <a:r>
              <a:rPr lang="fr-FR" sz="2000" dirty="0" smtClean="0">
                <a:solidFill>
                  <a:srgbClr val="00B0F0"/>
                </a:solidFill>
                <a:latin typeface="Arial" panose="020B0604020202020204" pitchFamily="34" charset="0"/>
                <a:cs typeface="Arial" panose="020B0604020202020204" pitchFamily="34" charset="0"/>
              </a:rPr>
              <a:t>Grenelle II </a:t>
            </a:r>
            <a:r>
              <a:rPr lang="fr-FR" sz="2000" dirty="0">
                <a:solidFill>
                  <a:srgbClr val="00B0F0"/>
                </a:solidFill>
                <a:latin typeface="Arial" panose="020B0604020202020204" pitchFamily="34" charset="0"/>
                <a:cs typeface="Arial" panose="020B0604020202020204" pitchFamily="34" charset="0"/>
              </a:rPr>
              <a:t>du 12 juillet 2010 </a:t>
            </a:r>
            <a:r>
              <a:rPr lang="fr-FR" sz="2000" dirty="0" smtClean="0">
                <a:solidFill>
                  <a:srgbClr val="00B0F0"/>
                </a:solidFill>
                <a:latin typeface="Arial" panose="020B0604020202020204" pitchFamily="34" charset="0"/>
                <a:cs typeface="Arial" panose="020B0604020202020204" pitchFamily="34" charset="0"/>
              </a:rPr>
              <a:t> </a:t>
            </a:r>
            <a:r>
              <a:rPr lang="fr-FR" sz="2000" b="0" dirty="0" smtClean="0">
                <a:latin typeface="Arial" panose="020B0604020202020204" pitchFamily="34" charset="0"/>
                <a:cs typeface="Arial" panose="020B0604020202020204" pitchFamily="34" charset="0"/>
              </a:rPr>
              <a:t>► Elaboration </a:t>
            </a:r>
            <a:r>
              <a:rPr lang="fr-FR" sz="2000" b="0" dirty="0">
                <a:latin typeface="Arial" panose="020B0604020202020204" pitchFamily="34" charset="0"/>
                <a:cs typeface="Arial" panose="020B0604020202020204" pitchFamily="34" charset="0"/>
              </a:rPr>
              <a:t>du Document d’Aménagement Commercial (DAC) rendue </a:t>
            </a:r>
            <a:r>
              <a:rPr lang="fr-FR" sz="2000" b="0" dirty="0" smtClean="0">
                <a:latin typeface="Arial" panose="020B0604020202020204" pitchFamily="34" charset="0"/>
                <a:cs typeface="Arial" panose="020B0604020202020204" pitchFamily="34" charset="0"/>
              </a:rPr>
              <a:t>obligatoire </a:t>
            </a:r>
            <a:r>
              <a:rPr lang="fr-FR" sz="2000" b="0" dirty="0">
                <a:latin typeface="Arial" panose="020B0604020202020204" pitchFamily="34" charset="0"/>
                <a:cs typeface="Arial" panose="020B0604020202020204" pitchFamily="34" charset="0"/>
              </a:rPr>
              <a:t>dans le </a:t>
            </a:r>
            <a:r>
              <a:rPr lang="fr-FR" sz="2000" b="0" dirty="0" smtClean="0">
                <a:latin typeface="Arial" panose="020B0604020202020204" pitchFamily="34" charset="0"/>
                <a:cs typeface="Arial" panose="020B0604020202020204" pitchFamily="34" charset="0"/>
              </a:rPr>
              <a:t>DOO devant délimiter les </a:t>
            </a:r>
            <a:r>
              <a:rPr lang="fr-FR" sz="2000" b="0" dirty="0">
                <a:latin typeface="Arial" panose="020B0604020202020204" pitchFamily="34" charset="0"/>
                <a:cs typeface="Arial" panose="020B0604020202020204" pitchFamily="34" charset="0"/>
              </a:rPr>
              <a:t>zones d'aménagement commercial </a:t>
            </a:r>
            <a:r>
              <a:rPr lang="fr-FR" sz="2000" b="0" dirty="0" smtClean="0">
                <a:latin typeface="Arial" panose="020B0604020202020204" pitchFamily="34" charset="0"/>
                <a:cs typeface="Arial" panose="020B0604020202020204" pitchFamily="34" charset="0"/>
              </a:rPr>
              <a:t>(ZACOM)</a:t>
            </a:r>
          </a:p>
          <a:p>
            <a:pPr marL="0" indent="0" algn="just">
              <a:spcAft>
                <a:spcPts val="600"/>
              </a:spcAft>
              <a:buNone/>
            </a:pPr>
            <a:endParaRPr lang="fr-FR" sz="1200" b="0" dirty="0" smtClean="0">
              <a:latin typeface="Arial" panose="020B0604020202020204" pitchFamily="34" charset="0"/>
              <a:cs typeface="Arial" panose="020B0604020202020204" pitchFamily="34" charset="0"/>
            </a:endParaRPr>
          </a:p>
          <a:p>
            <a:pPr algn="just">
              <a:spcAft>
                <a:spcPts val="600"/>
              </a:spcAft>
            </a:pPr>
            <a:r>
              <a:rPr lang="fr-FR" sz="2000" dirty="0">
                <a:solidFill>
                  <a:srgbClr val="00B0F0"/>
                </a:solidFill>
                <a:latin typeface="Arial" panose="020B0604020202020204" pitchFamily="34" charset="0"/>
                <a:cs typeface="Arial" panose="020B0604020202020204" pitchFamily="34" charset="0"/>
              </a:rPr>
              <a:t>Loi ALUR du 26 mars 2014 </a:t>
            </a:r>
            <a:r>
              <a:rPr lang="fr-FR" sz="2000" dirty="0" smtClean="0">
                <a:solidFill>
                  <a:srgbClr val="00B0F0"/>
                </a:solidFill>
                <a:latin typeface="Arial" panose="020B0604020202020204" pitchFamily="34" charset="0"/>
                <a:cs typeface="Arial" panose="020B0604020202020204" pitchFamily="34" charset="0"/>
              </a:rPr>
              <a:t> </a:t>
            </a:r>
            <a:r>
              <a:rPr lang="fr-FR" sz="2000" b="0" dirty="0" smtClean="0">
                <a:latin typeface="Arial" panose="020B0604020202020204" pitchFamily="34" charset="0"/>
                <a:cs typeface="Arial" panose="020B0604020202020204" pitchFamily="34" charset="0"/>
              </a:rPr>
              <a:t>►  Suppression du DAC dans </a:t>
            </a:r>
            <a:r>
              <a:rPr lang="fr-FR" sz="2000" b="0" dirty="0">
                <a:latin typeface="Arial" panose="020B0604020202020204" pitchFamily="34" charset="0"/>
                <a:cs typeface="Arial" panose="020B0604020202020204" pitchFamily="34" charset="0"/>
              </a:rPr>
              <a:t>le </a:t>
            </a:r>
            <a:r>
              <a:rPr lang="fr-FR" sz="2000" b="0" dirty="0" smtClean="0">
                <a:latin typeface="Arial" panose="020B0604020202020204" pitchFamily="34" charset="0"/>
                <a:cs typeface="Arial" panose="020B0604020202020204" pitchFamily="34" charset="0"/>
              </a:rPr>
              <a:t>SCOT : le </a:t>
            </a:r>
            <a:r>
              <a:rPr lang="fr-FR" sz="2000" b="0" dirty="0">
                <a:latin typeface="Arial" panose="020B0604020202020204" pitchFamily="34" charset="0"/>
                <a:cs typeface="Arial" panose="020B0604020202020204" pitchFamily="34" charset="0"/>
              </a:rPr>
              <a:t>DOO traitera désormais du commerce, comme il traite de l’habitat, de l’économie, des déplacements, de l’environnement, sans isolement dans un « document » spécifique. </a:t>
            </a:r>
            <a:endParaRPr lang="fr-FR" sz="2000" b="0" dirty="0" smtClean="0">
              <a:latin typeface="Arial" panose="020B0604020202020204" pitchFamily="34" charset="0"/>
              <a:cs typeface="Arial" panose="020B0604020202020204" pitchFamily="34" charset="0"/>
            </a:endParaRPr>
          </a:p>
          <a:p>
            <a:endParaRPr lang="fr-FR" sz="1200" b="0" dirty="0"/>
          </a:p>
          <a:p>
            <a:pPr algn="just">
              <a:spcAft>
                <a:spcPts val="600"/>
              </a:spcAft>
            </a:pPr>
            <a:r>
              <a:rPr lang="fr-FR" sz="2000" dirty="0" smtClean="0">
                <a:solidFill>
                  <a:srgbClr val="00B0F0"/>
                </a:solidFill>
                <a:latin typeface="Arial" panose="020B0604020202020204" pitchFamily="34" charset="0"/>
                <a:cs typeface="Arial" panose="020B0604020202020204" pitchFamily="34" charset="0"/>
              </a:rPr>
              <a:t>Loi </a:t>
            </a:r>
            <a:r>
              <a:rPr lang="fr-FR" sz="2000" dirty="0">
                <a:solidFill>
                  <a:srgbClr val="00B0F0"/>
                </a:solidFill>
                <a:latin typeface="Arial" panose="020B0604020202020204" pitchFamily="34" charset="0"/>
                <a:cs typeface="Arial" panose="020B0604020202020204" pitchFamily="34" charset="0"/>
              </a:rPr>
              <a:t>dite Pinel </a:t>
            </a:r>
            <a:r>
              <a:rPr lang="fr-FR" sz="2000" dirty="0" smtClean="0">
                <a:solidFill>
                  <a:srgbClr val="00B0F0"/>
                </a:solidFill>
                <a:latin typeface="Arial" panose="020B0604020202020204" pitchFamily="34" charset="0"/>
                <a:cs typeface="Arial" panose="020B0604020202020204" pitchFamily="34" charset="0"/>
              </a:rPr>
              <a:t>du </a:t>
            </a:r>
            <a:r>
              <a:rPr lang="fr-FR" sz="2000" dirty="0">
                <a:solidFill>
                  <a:srgbClr val="00B0F0"/>
                </a:solidFill>
                <a:latin typeface="Arial" panose="020B0604020202020204" pitchFamily="34" charset="0"/>
                <a:cs typeface="Arial" panose="020B0604020202020204" pitchFamily="34" charset="0"/>
              </a:rPr>
              <a:t>18 juin 2014 </a:t>
            </a:r>
            <a:r>
              <a:rPr lang="fr-FR" sz="2000" b="0" dirty="0" smtClean="0">
                <a:latin typeface="Arial" panose="020B0604020202020204" pitchFamily="34" charset="0"/>
                <a:cs typeface="Arial" panose="020B0604020202020204" pitchFamily="34" charset="0"/>
              </a:rPr>
              <a:t>► Réintroduction </a:t>
            </a:r>
            <a:r>
              <a:rPr lang="fr-FR" sz="2000" b="0" dirty="0">
                <a:latin typeface="Arial" panose="020B0604020202020204" pitchFamily="34" charset="0"/>
                <a:cs typeface="Arial" panose="020B0604020202020204" pitchFamily="34" charset="0"/>
              </a:rPr>
              <a:t>du Document d'Aménagement </a:t>
            </a:r>
            <a:r>
              <a:rPr lang="fr-FR" sz="2000" b="0" dirty="0" smtClean="0">
                <a:latin typeface="Arial" panose="020B0604020202020204" pitchFamily="34" charset="0"/>
                <a:cs typeface="Arial" panose="020B0604020202020204" pitchFamily="34" charset="0"/>
              </a:rPr>
              <a:t>Commercial, sous forme </a:t>
            </a:r>
            <a:r>
              <a:rPr lang="fr-FR" sz="2000" b="0" u="sng" dirty="0" smtClean="0">
                <a:latin typeface="Arial" panose="020B0604020202020204" pitchFamily="34" charset="0"/>
                <a:cs typeface="Arial" panose="020B0604020202020204" pitchFamily="34" charset="0"/>
              </a:rPr>
              <a:t>optionnelle</a:t>
            </a:r>
            <a:r>
              <a:rPr lang="fr-FR" sz="2000" b="0" dirty="0" smtClean="0">
                <a:latin typeface="Arial" panose="020B0604020202020204" pitchFamily="34" charset="0"/>
                <a:cs typeface="Arial" panose="020B0604020202020204" pitchFamily="34" charset="0"/>
              </a:rPr>
              <a:t> et dont le contenu évolue : le DAC devient le DAAC (Document </a:t>
            </a:r>
            <a:r>
              <a:rPr lang="fr-FR" sz="2000" b="0" dirty="0">
                <a:latin typeface="Arial" panose="020B0604020202020204" pitchFamily="34" charset="0"/>
                <a:cs typeface="Arial" panose="020B0604020202020204" pitchFamily="34" charset="0"/>
              </a:rPr>
              <a:t>d'Aménagement </a:t>
            </a:r>
            <a:r>
              <a:rPr lang="fr-FR" sz="2000" b="0" u="sng" dirty="0" smtClean="0">
                <a:latin typeface="Arial" panose="020B0604020202020204" pitchFamily="34" charset="0"/>
                <a:cs typeface="Arial" panose="020B0604020202020204" pitchFamily="34" charset="0"/>
              </a:rPr>
              <a:t>Artisanal</a:t>
            </a:r>
            <a:r>
              <a:rPr lang="fr-FR" sz="2000" b="0" dirty="0" smtClean="0">
                <a:latin typeface="Arial" panose="020B0604020202020204" pitchFamily="34" charset="0"/>
                <a:cs typeface="Arial" panose="020B0604020202020204" pitchFamily="34" charset="0"/>
              </a:rPr>
              <a:t> et Commercial)</a:t>
            </a:r>
            <a:endParaRPr lang="fr-FR" sz="2000" dirty="0">
              <a:solidFill>
                <a:srgbClr val="00B0F0"/>
              </a:solidFill>
              <a:latin typeface="Arial" panose="020B0604020202020204" pitchFamily="34" charset="0"/>
              <a:cs typeface="Arial" panose="020B0604020202020204" pitchFamily="34" charset="0"/>
            </a:endParaRPr>
          </a:p>
          <a:p>
            <a:endParaRPr lang="fr-FR" sz="2000" b="0" dirty="0" smtClean="0">
              <a:latin typeface="Arial" panose="020B0604020202020204" pitchFamily="34" charset="0"/>
              <a:cs typeface="Arial" panose="020B0604020202020204" pitchFamily="34" charset="0"/>
            </a:endParaRPr>
          </a:p>
          <a:p>
            <a:endParaRPr lang="fr-FR" sz="2000" b="0" dirty="0">
              <a:latin typeface="Arial" panose="020B0604020202020204" pitchFamily="34" charset="0"/>
              <a:cs typeface="Arial" panose="020B0604020202020204" pitchFamily="34" charset="0"/>
            </a:endParaRPr>
          </a:p>
          <a:p>
            <a:endParaRPr lang="fr-FR" sz="2000" b="0" dirty="0" smtClean="0">
              <a:latin typeface="Arial" panose="020B0604020202020204" pitchFamily="34" charset="0"/>
              <a:cs typeface="Arial" panose="020B0604020202020204" pitchFamily="34" charset="0"/>
            </a:endParaRPr>
          </a:p>
          <a:p>
            <a:endParaRPr lang="fr-FR" sz="2000" b="0" dirty="0" smtClean="0">
              <a:latin typeface="Arial" panose="020B0604020202020204" pitchFamily="34" charset="0"/>
              <a:cs typeface="Arial" panose="020B0604020202020204" pitchFamily="34" charset="0"/>
            </a:endParaRPr>
          </a:p>
          <a:p>
            <a:endParaRPr lang="fr-FR" sz="2000" b="0" dirty="0">
              <a:latin typeface="Arial" panose="020B0604020202020204" pitchFamily="34" charset="0"/>
              <a:cs typeface="Arial" panose="020B0604020202020204" pitchFamily="34" charset="0"/>
            </a:endParaRPr>
          </a:p>
          <a:p>
            <a:pPr marL="0" indent="0">
              <a:buNone/>
            </a:pPr>
            <a:endParaRPr lang="fr-FR" sz="2000" b="0" dirty="0">
              <a:latin typeface="Arial" panose="020B0604020202020204" pitchFamily="34" charset="0"/>
              <a:cs typeface="Arial" panose="020B0604020202020204" pitchFamily="34" charset="0"/>
            </a:endParaRPr>
          </a:p>
        </p:txBody>
      </p:sp>
      <p:sp>
        <p:nvSpPr>
          <p:cNvPr id="7"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spTree>
    <p:extLst>
      <p:ext uri="{BB962C8B-B14F-4D97-AF65-F5344CB8AC3E}">
        <p14:creationId xmlns:p14="http://schemas.microsoft.com/office/powerpoint/2010/main" val="227897553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cap="small" dirty="0">
                <a:solidFill>
                  <a:schemeClr val="accent6">
                    <a:lumMod val="75000"/>
                  </a:schemeClr>
                </a:solidFill>
                <a:latin typeface="Arial" panose="020B0604020202020204" pitchFamily="34" charset="0"/>
                <a:cs typeface="Arial" panose="020B0604020202020204" pitchFamily="34" charset="0"/>
              </a:rPr>
              <a:t>Article L122-1-9 </a:t>
            </a:r>
            <a:r>
              <a:rPr lang="fr-FR" sz="3200" b="1" cap="small" dirty="0" smtClean="0">
                <a:solidFill>
                  <a:schemeClr val="accent6">
                    <a:lumMod val="75000"/>
                  </a:schemeClr>
                </a:solidFill>
                <a:latin typeface="Arial" panose="020B0604020202020204" pitchFamily="34" charset="0"/>
                <a:cs typeface="Arial" panose="020B0604020202020204" pitchFamily="34" charset="0"/>
              </a:rPr>
              <a:t>du CU</a:t>
            </a:r>
            <a:endParaRPr lang="fr-FR" sz="3200" b="1" cap="small" dirty="0">
              <a:solidFill>
                <a:schemeClr val="accent6">
                  <a:lumMod val="75000"/>
                </a:schemeClr>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9344337D-1B86-49A1-B159-31C249C029FE}" type="slidenum">
              <a:rPr lang="fr-FR" smtClean="0"/>
              <a:pPr/>
              <a:t>5</a:t>
            </a:fld>
            <a:endParaRPr lang="fr-FR"/>
          </a:p>
        </p:txBody>
      </p:sp>
      <p:sp>
        <p:nvSpPr>
          <p:cNvPr id="15" name="Espace réservé du contenu 14"/>
          <p:cNvSpPr>
            <a:spLocks noGrp="1"/>
          </p:cNvSpPr>
          <p:nvPr>
            <p:ph idx="1"/>
          </p:nvPr>
        </p:nvSpPr>
        <p:spPr>
          <a:xfrm>
            <a:off x="1043608" y="1052736"/>
            <a:ext cx="7776864" cy="5688632"/>
          </a:xfrm>
        </p:spPr>
        <p:txBody>
          <a:bodyPr/>
          <a:lstStyle/>
          <a:p>
            <a:endParaRPr lang="fr-FR" sz="2000" dirty="0" smtClean="0"/>
          </a:p>
          <a:p>
            <a:pPr marL="0" indent="0" algn="just">
              <a:spcAft>
                <a:spcPts val="600"/>
              </a:spcAft>
              <a:buNone/>
            </a:pPr>
            <a:r>
              <a:rPr lang="fr-FR" sz="2000" b="0" dirty="0">
                <a:latin typeface="Arial" panose="020B0604020202020204" pitchFamily="34" charset="0"/>
                <a:cs typeface="Arial" panose="020B0604020202020204" pitchFamily="34" charset="0"/>
              </a:rPr>
              <a:t>Le </a:t>
            </a:r>
            <a:r>
              <a:rPr lang="fr-FR" sz="2000" b="0" dirty="0" smtClean="0">
                <a:latin typeface="Arial" panose="020B0604020202020204" pitchFamily="34" charset="0"/>
                <a:cs typeface="Arial" panose="020B0604020202020204" pitchFamily="34" charset="0"/>
              </a:rPr>
              <a:t>Document d’Orientations et d’Objectifs (DOO) :</a:t>
            </a:r>
          </a:p>
          <a:p>
            <a:pPr algn="just">
              <a:spcBef>
                <a:spcPts val="1800"/>
              </a:spcBef>
              <a:spcAft>
                <a:spcPts val="600"/>
              </a:spcAft>
            </a:pPr>
            <a:r>
              <a:rPr lang="fr-FR" sz="2000" dirty="0" smtClean="0">
                <a:solidFill>
                  <a:srgbClr val="00B0F0"/>
                </a:solidFill>
                <a:latin typeface="Arial" panose="020B0604020202020204" pitchFamily="34" charset="0"/>
                <a:cs typeface="Arial" panose="020B0604020202020204" pitchFamily="34" charset="0"/>
              </a:rPr>
              <a:t>précise </a:t>
            </a:r>
            <a:r>
              <a:rPr lang="fr-FR" sz="2000" b="0" dirty="0">
                <a:latin typeface="Arial" panose="020B0604020202020204" pitchFamily="34" charset="0"/>
                <a:cs typeface="Arial" panose="020B0604020202020204" pitchFamily="34" charset="0"/>
              </a:rPr>
              <a:t>les orientations relatives à l'équipement commercial et </a:t>
            </a:r>
            <a:r>
              <a:rPr lang="fr-FR" sz="2000" b="0" dirty="0" smtClean="0">
                <a:latin typeface="Arial" panose="020B0604020202020204" pitchFamily="34" charset="0"/>
                <a:cs typeface="Arial" panose="020B0604020202020204" pitchFamily="34" charset="0"/>
              </a:rPr>
              <a:t>artisanal ;</a:t>
            </a:r>
            <a:endParaRPr lang="fr-FR" sz="2000" b="0" dirty="0">
              <a:latin typeface="Arial" panose="020B0604020202020204" pitchFamily="34" charset="0"/>
              <a:cs typeface="Arial" panose="020B0604020202020204" pitchFamily="34" charset="0"/>
            </a:endParaRPr>
          </a:p>
          <a:p>
            <a:pPr algn="just">
              <a:spcBef>
                <a:spcPts val="1800"/>
              </a:spcBef>
              <a:spcAft>
                <a:spcPts val="600"/>
              </a:spcAft>
            </a:pPr>
            <a:r>
              <a:rPr lang="fr-FR" sz="2000" dirty="0">
                <a:solidFill>
                  <a:srgbClr val="00B0F0"/>
                </a:solidFill>
                <a:latin typeface="Arial" panose="020B0604020202020204" pitchFamily="34" charset="0"/>
                <a:cs typeface="Arial" panose="020B0604020202020204" pitchFamily="34" charset="0"/>
              </a:rPr>
              <a:t>définit </a:t>
            </a:r>
            <a:r>
              <a:rPr lang="fr-FR" sz="2000" b="0" dirty="0">
                <a:latin typeface="Arial" panose="020B0604020202020204" pitchFamily="34" charset="0"/>
                <a:cs typeface="Arial" panose="020B0604020202020204" pitchFamily="34" charset="0"/>
              </a:rPr>
              <a:t>les localisations préférentielles des commerces </a:t>
            </a:r>
            <a:r>
              <a:rPr lang="fr-FR" sz="1800" b="0" dirty="0">
                <a:latin typeface="Arial" panose="020B0604020202020204" pitchFamily="34" charset="0"/>
                <a:cs typeface="Arial" panose="020B0604020202020204" pitchFamily="34" charset="0"/>
              </a:rPr>
              <a:t>en prenant en compte les objectifs </a:t>
            </a:r>
            <a:r>
              <a:rPr lang="fr-FR" sz="1800" b="0" dirty="0" smtClean="0">
                <a:latin typeface="Arial" panose="020B0604020202020204" pitchFamily="34" charset="0"/>
                <a:cs typeface="Arial" panose="020B0604020202020204" pitchFamily="34" charset="0"/>
              </a:rPr>
              <a:t>:</a:t>
            </a:r>
          </a:p>
          <a:p>
            <a:pPr lvl="1" algn="just">
              <a:spcBef>
                <a:spcPts val="0"/>
              </a:spcBef>
              <a:spcAft>
                <a:spcPts val="0"/>
              </a:spcAft>
            </a:pPr>
            <a:r>
              <a:rPr lang="fr-FR" sz="1800" dirty="0">
                <a:latin typeface="Arial" panose="020B0604020202020204" pitchFamily="34" charset="0"/>
                <a:ea typeface="+mn-ea"/>
                <a:cs typeface="Arial" panose="020B0604020202020204" pitchFamily="34" charset="0"/>
              </a:rPr>
              <a:t>de revitalisation des centres-villes, </a:t>
            </a:r>
          </a:p>
          <a:p>
            <a:pPr lvl="1" algn="just">
              <a:spcBef>
                <a:spcPts val="0"/>
              </a:spcBef>
              <a:spcAft>
                <a:spcPts val="0"/>
              </a:spcAft>
            </a:pPr>
            <a:r>
              <a:rPr lang="fr-FR" sz="1800" dirty="0">
                <a:latin typeface="Arial" panose="020B0604020202020204" pitchFamily="34" charset="0"/>
                <a:ea typeface="+mn-ea"/>
                <a:cs typeface="Arial" panose="020B0604020202020204" pitchFamily="34" charset="0"/>
              </a:rPr>
              <a:t>de maintien d'une offre commerciale diversifiée de proximité (…), </a:t>
            </a:r>
          </a:p>
          <a:p>
            <a:pPr lvl="1" algn="just">
              <a:spcBef>
                <a:spcPts val="0"/>
              </a:spcBef>
              <a:spcAft>
                <a:spcPts val="0"/>
              </a:spcAft>
            </a:pPr>
            <a:r>
              <a:rPr lang="fr-FR" sz="1800" dirty="0">
                <a:latin typeface="Arial" panose="020B0604020202020204" pitchFamily="34" charset="0"/>
                <a:ea typeface="+mn-ea"/>
                <a:cs typeface="Arial" panose="020B0604020202020204" pitchFamily="34" charset="0"/>
              </a:rPr>
              <a:t>de cohérence entre la localisation des équipements commerciaux et la maîtrise des flux de personnes et de marchandises, </a:t>
            </a:r>
          </a:p>
          <a:p>
            <a:pPr lvl="1" algn="just">
              <a:spcBef>
                <a:spcPts val="0"/>
              </a:spcBef>
              <a:spcAft>
                <a:spcPts val="0"/>
              </a:spcAft>
            </a:pPr>
            <a:r>
              <a:rPr lang="fr-FR" sz="1800" dirty="0">
                <a:latin typeface="Arial" panose="020B0604020202020204" pitchFamily="34" charset="0"/>
                <a:ea typeface="+mn-ea"/>
                <a:cs typeface="Arial" panose="020B0604020202020204" pitchFamily="34" charset="0"/>
              </a:rPr>
              <a:t>de consommation économe de </a:t>
            </a:r>
            <a:r>
              <a:rPr lang="fr-FR" sz="1800" dirty="0" smtClean="0">
                <a:latin typeface="Arial" panose="020B0604020202020204" pitchFamily="34" charset="0"/>
                <a:ea typeface="+mn-ea"/>
                <a:cs typeface="Arial" panose="020B0604020202020204" pitchFamily="34" charset="0"/>
              </a:rPr>
              <a:t>l'espace,</a:t>
            </a:r>
            <a:endParaRPr lang="fr-FR" sz="1800" dirty="0">
              <a:latin typeface="Arial" panose="020B0604020202020204" pitchFamily="34" charset="0"/>
              <a:ea typeface="+mn-ea"/>
              <a:cs typeface="Arial" panose="020B0604020202020204" pitchFamily="34" charset="0"/>
            </a:endParaRPr>
          </a:p>
          <a:p>
            <a:pPr lvl="1" algn="just">
              <a:spcBef>
                <a:spcPts val="0"/>
              </a:spcBef>
              <a:spcAft>
                <a:spcPts val="0"/>
              </a:spcAft>
            </a:pPr>
            <a:r>
              <a:rPr lang="fr-FR" sz="1800" dirty="0">
                <a:latin typeface="Arial" panose="020B0604020202020204" pitchFamily="34" charset="0"/>
                <a:ea typeface="+mn-ea"/>
                <a:cs typeface="Arial" panose="020B0604020202020204" pitchFamily="34" charset="0"/>
              </a:rPr>
              <a:t>de préservation de l'environnement, des paysages et de </a:t>
            </a:r>
            <a:r>
              <a:rPr lang="fr-FR" sz="1800" dirty="0" smtClean="0">
                <a:latin typeface="Arial" panose="020B0604020202020204" pitchFamily="34" charset="0"/>
                <a:ea typeface="+mn-ea"/>
                <a:cs typeface="Arial" panose="020B0604020202020204" pitchFamily="34" charset="0"/>
              </a:rPr>
              <a:t>l'architecture ;</a:t>
            </a:r>
            <a:endParaRPr lang="fr-FR" sz="1800" dirty="0">
              <a:latin typeface="Arial" panose="020B0604020202020204" pitchFamily="34" charset="0"/>
              <a:ea typeface="+mn-ea"/>
              <a:cs typeface="Arial" panose="020B0604020202020204" pitchFamily="34" charset="0"/>
            </a:endParaRPr>
          </a:p>
          <a:p>
            <a:pPr algn="just">
              <a:spcBef>
                <a:spcPts val="1800"/>
              </a:spcBef>
              <a:spcAft>
                <a:spcPts val="600"/>
              </a:spcAft>
            </a:pPr>
            <a:r>
              <a:rPr lang="fr-FR" sz="2000" dirty="0">
                <a:solidFill>
                  <a:srgbClr val="00B0F0"/>
                </a:solidFill>
                <a:latin typeface="Arial" panose="020B0604020202020204" pitchFamily="34" charset="0"/>
                <a:cs typeface="Arial" panose="020B0604020202020204" pitchFamily="34" charset="0"/>
              </a:rPr>
              <a:t>peut </a:t>
            </a:r>
            <a:r>
              <a:rPr lang="fr-FR" sz="2000" b="0" dirty="0">
                <a:latin typeface="Arial" panose="020B0604020202020204" pitchFamily="34" charset="0"/>
                <a:cs typeface="Arial" panose="020B0604020202020204" pitchFamily="34" charset="0"/>
              </a:rPr>
              <a:t>comprendre un document d'aménagement artisanal et commercial </a:t>
            </a:r>
            <a:r>
              <a:rPr lang="fr-FR" sz="2000" b="0" dirty="0" smtClean="0">
                <a:latin typeface="Arial" panose="020B0604020202020204" pitchFamily="34" charset="0"/>
                <a:cs typeface="Arial" panose="020B0604020202020204" pitchFamily="34" charset="0"/>
              </a:rPr>
              <a:t>(</a:t>
            </a:r>
            <a:r>
              <a:rPr lang="fr-FR" sz="2000" b="0" dirty="0" smtClean="0">
                <a:solidFill>
                  <a:srgbClr val="00B0F0"/>
                </a:solidFill>
                <a:latin typeface="Arial" panose="020B0604020202020204" pitchFamily="34" charset="0"/>
                <a:cs typeface="Arial" panose="020B0604020202020204" pitchFamily="34" charset="0"/>
              </a:rPr>
              <a:t>DAAC</a:t>
            </a:r>
            <a:r>
              <a:rPr lang="fr-FR" sz="2000" b="0" dirty="0" smtClean="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p:txBody>
      </p:sp>
      <p:sp>
        <p:nvSpPr>
          <p:cNvPr id="7"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spTree>
    <p:extLst>
      <p:ext uri="{BB962C8B-B14F-4D97-AF65-F5344CB8AC3E}">
        <p14:creationId xmlns:p14="http://schemas.microsoft.com/office/powerpoint/2010/main" val="83716379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cap="small" dirty="0">
                <a:solidFill>
                  <a:schemeClr val="accent6">
                    <a:lumMod val="75000"/>
                  </a:schemeClr>
                </a:solidFill>
                <a:latin typeface="Arial" panose="020B0604020202020204" pitchFamily="34" charset="0"/>
                <a:cs typeface="Arial" panose="020B0604020202020204" pitchFamily="34" charset="0"/>
              </a:rPr>
              <a:t>Article L122-1-9 </a:t>
            </a:r>
            <a:r>
              <a:rPr lang="fr-FR" sz="3200" b="1" cap="small" dirty="0" smtClean="0">
                <a:solidFill>
                  <a:schemeClr val="accent6">
                    <a:lumMod val="75000"/>
                  </a:schemeClr>
                </a:solidFill>
                <a:latin typeface="Arial" panose="020B0604020202020204" pitchFamily="34" charset="0"/>
                <a:cs typeface="Arial" panose="020B0604020202020204" pitchFamily="34" charset="0"/>
              </a:rPr>
              <a:t>du CU</a:t>
            </a:r>
            <a:endParaRPr lang="fr-FR" sz="3200" b="1" cap="small" dirty="0">
              <a:solidFill>
                <a:schemeClr val="accent6">
                  <a:lumMod val="75000"/>
                </a:schemeClr>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9344337D-1B86-49A1-B159-31C249C029FE}" type="slidenum">
              <a:rPr lang="fr-FR" smtClean="0"/>
              <a:pPr/>
              <a:t>6</a:t>
            </a:fld>
            <a:endParaRPr lang="fr-FR"/>
          </a:p>
        </p:txBody>
      </p:sp>
      <p:sp>
        <p:nvSpPr>
          <p:cNvPr id="15" name="Espace réservé du contenu 14"/>
          <p:cNvSpPr>
            <a:spLocks noGrp="1"/>
          </p:cNvSpPr>
          <p:nvPr>
            <p:ph idx="1"/>
          </p:nvPr>
        </p:nvSpPr>
        <p:spPr>
          <a:xfrm>
            <a:off x="1043608" y="764704"/>
            <a:ext cx="7776864" cy="5688632"/>
          </a:xfrm>
        </p:spPr>
        <p:txBody>
          <a:bodyPr/>
          <a:lstStyle/>
          <a:p>
            <a:endParaRPr lang="fr-FR" sz="2000" dirty="0" smtClean="0"/>
          </a:p>
          <a:p>
            <a:pPr marL="0" indent="0" algn="just">
              <a:spcAft>
                <a:spcPts val="600"/>
              </a:spcAft>
              <a:buNone/>
            </a:pPr>
            <a:r>
              <a:rPr lang="fr-FR" sz="2000" b="0" dirty="0" smtClean="0">
                <a:latin typeface="Arial" panose="020B0604020202020204" pitchFamily="34" charset="0"/>
                <a:cs typeface="Arial" panose="020B0604020202020204" pitchFamily="34" charset="0"/>
              </a:rPr>
              <a:t>Le </a:t>
            </a:r>
            <a:r>
              <a:rPr lang="fr-FR" sz="2000" b="0" dirty="0">
                <a:latin typeface="Arial" panose="020B0604020202020204" pitchFamily="34" charset="0"/>
                <a:cs typeface="Arial" panose="020B0604020202020204" pitchFamily="34" charset="0"/>
              </a:rPr>
              <a:t>DAAC :</a:t>
            </a:r>
          </a:p>
          <a:p>
            <a:pPr algn="just">
              <a:spcAft>
                <a:spcPts val="600"/>
              </a:spcAft>
            </a:pPr>
            <a:r>
              <a:rPr lang="fr-FR" sz="2000" dirty="0" smtClean="0">
                <a:solidFill>
                  <a:srgbClr val="00B0F0"/>
                </a:solidFill>
                <a:latin typeface="Arial" panose="020B0604020202020204" pitchFamily="34" charset="0"/>
                <a:cs typeface="Arial" panose="020B0604020202020204" pitchFamily="34" charset="0"/>
              </a:rPr>
              <a:t>détermine </a:t>
            </a:r>
            <a:r>
              <a:rPr lang="fr-FR" sz="2000" b="0" dirty="0">
                <a:latin typeface="Arial" panose="020B0604020202020204" pitchFamily="34" charset="0"/>
                <a:cs typeface="Arial" panose="020B0604020202020204" pitchFamily="34" charset="0"/>
              </a:rPr>
              <a:t>les conditions d'implantation des équipements commerciaux qui, du fait de leur importance, sont susceptibles d'avoir un impact significatif sur l'aménagement du territoire et le développement durable </a:t>
            </a:r>
            <a:r>
              <a:rPr lang="fr-FR" sz="1800" b="0" dirty="0">
                <a:solidFill>
                  <a:schemeClr val="accent6"/>
                </a:solidFill>
                <a:latin typeface="Arial" panose="020B0604020202020204" pitchFamily="34" charset="0"/>
                <a:cs typeface="Arial" panose="020B0604020202020204" pitchFamily="34" charset="0"/>
              </a:rPr>
              <a:t>(consommation économe de l'espace, compacité des formes bâties, utilisation prioritaire des surfaces commerciales vacantes, optimisation du stationnement, desserte des équipements par les TC, accessibilité aux piétons et aux cyclistes, qualité environnementale, architecturale et paysagère</a:t>
            </a:r>
            <a:r>
              <a:rPr lang="fr-FR" sz="1800" b="0" dirty="0" smtClean="0">
                <a:solidFill>
                  <a:schemeClr val="accent6"/>
                </a:solidFill>
                <a:latin typeface="Arial" panose="020B0604020202020204" pitchFamily="34" charset="0"/>
                <a:cs typeface="Arial" panose="020B0604020202020204" pitchFamily="34" charset="0"/>
              </a:rPr>
              <a:t>) ;</a:t>
            </a:r>
            <a:endParaRPr lang="fr-FR" sz="1800" b="0" dirty="0">
              <a:solidFill>
                <a:schemeClr val="accent6"/>
              </a:solidFill>
              <a:latin typeface="Arial" panose="020B0604020202020204" pitchFamily="34" charset="0"/>
              <a:cs typeface="Arial" panose="020B0604020202020204" pitchFamily="34" charset="0"/>
            </a:endParaRPr>
          </a:p>
          <a:p>
            <a:pPr algn="just">
              <a:spcAft>
                <a:spcPts val="600"/>
              </a:spcAft>
            </a:pPr>
            <a:r>
              <a:rPr lang="fr-FR" sz="2000" dirty="0" smtClean="0">
                <a:solidFill>
                  <a:srgbClr val="00B0F0"/>
                </a:solidFill>
                <a:latin typeface="Arial" panose="020B0604020202020204" pitchFamily="34" charset="0"/>
                <a:cs typeface="Arial" panose="020B0604020202020204" pitchFamily="34" charset="0"/>
              </a:rPr>
              <a:t>localise </a:t>
            </a:r>
            <a:r>
              <a:rPr lang="fr-FR" sz="2000" b="0" dirty="0">
                <a:latin typeface="Arial" panose="020B0604020202020204" pitchFamily="34" charset="0"/>
                <a:cs typeface="Arial" panose="020B0604020202020204" pitchFamily="34" charset="0"/>
              </a:rPr>
              <a:t>les secteurs </a:t>
            </a:r>
            <a:r>
              <a:rPr lang="fr-FR" sz="2000" b="0" dirty="0" smtClean="0">
                <a:latin typeface="Arial" panose="020B0604020202020204" pitchFamily="34" charset="0"/>
                <a:cs typeface="Arial" panose="020B0604020202020204" pitchFamily="34" charset="0"/>
              </a:rPr>
              <a:t>(…) caractérisés </a:t>
            </a:r>
            <a:r>
              <a:rPr lang="fr-FR" sz="2000" b="0" dirty="0">
                <a:latin typeface="Arial" panose="020B0604020202020204" pitchFamily="34" charset="0"/>
                <a:cs typeface="Arial" panose="020B0604020202020204" pitchFamily="34" charset="0"/>
              </a:rPr>
              <a:t>par un bâti dense </a:t>
            </a:r>
            <a:r>
              <a:rPr lang="fr-FR" sz="2000" b="0" dirty="0" smtClean="0">
                <a:latin typeface="Arial" panose="020B0604020202020204" pitchFamily="34" charset="0"/>
                <a:cs typeface="Arial" panose="020B0604020202020204" pitchFamily="34" charset="0"/>
              </a:rPr>
              <a:t>et présentant </a:t>
            </a:r>
            <a:r>
              <a:rPr lang="fr-FR" sz="2000" b="0" dirty="0">
                <a:latin typeface="Arial" panose="020B0604020202020204" pitchFamily="34" charset="0"/>
                <a:cs typeface="Arial" panose="020B0604020202020204" pitchFamily="34" charset="0"/>
              </a:rPr>
              <a:t>une diversité des fonctions urbaines, dans lesquels se posent des enjeux spécifiques </a:t>
            </a:r>
            <a:r>
              <a:rPr lang="fr-FR" sz="1800" b="0" dirty="0">
                <a:solidFill>
                  <a:schemeClr val="accent6"/>
                </a:solidFill>
                <a:latin typeface="Arial" panose="020B0604020202020204" pitchFamily="34" charset="0"/>
                <a:cs typeface="Arial" panose="020B0604020202020204" pitchFamily="34" charset="0"/>
              </a:rPr>
              <a:t>du point de vue des objectifs  de revitalisation des centres-villes, de maintien d'une offre commerciale diversifiée de proximité, de consommation économe de l'espace et de préservation de l'environnement, des paysages et de </a:t>
            </a:r>
            <a:r>
              <a:rPr lang="fr-FR" sz="1800" b="0" dirty="0" smtClean="0">
                <a:solidFill>
                  <a:schemeClr val="accent6"/>
                </a:solidFill>
                <a:latin typeface="Arial" panose="020B0604020202020204" pitchFamily="34" charset="0"/>
                <a:cs typeface="Arial" panose="020B0604020202020204" pitchFamily="34" charset="0"/>
              </a:rPr>
              <a:t>l'architecture ;</a:t>
            </a:r>
            <a:endParaRPr lang="fr-FR" sz="1800" b="0" dirty="0">
              <a:solidFill>
                <a:schemeClr val="accent6"/>
              </a:solidFill>
              <a:latin typeface="Arial" panose="020B0604020202020204" pitchFamily="34" charset="0"/>
              <a:cs typeface="Arial" panose="020B0604020202020204" pitchFamily="34" charset="0"/>
            </a:endParaRPr>
          </a:p>
          <a:p>
            <a:pPr algn="just">
              <a:spcAft>
                <a:spcPts val="600"/>
              </a:spcAft>
            </a:pPr>
            <a:r>
              <a:rPr lang="fr-FR" sz="2000" dirty="0">
                <a:solidFill>
                  <a:srgbClr val="00B0F0"/>
                </a:solidFill>
                <a:latin typeface="Arial" panose="020B0604020202020204" pitchFamily="34" charset="0"/>
                <a:cs typeface="Arial" panose="020B0604020202020204" pitchFamily="34" charset="0"/>
              </a:rPr>
              <a:t>peut</a:t>
            </a:r>
            <a:r>
              <a:rPr lang="fr-FR" sz="2000" b="0" dirty="0" smtClean="0">
                <a:latin typeface="Arial" panose="020B0604020202020204" pitchFamily="34" charset="0"/>
                <a:cs typeface="Arial" panose="020B0604020202020204" pitchFamily="34" charset="0"/>
              </a:rPr>
              <a:t> </a:t>
            </a:r>
            <a:r>
              <a:rPr lang="fr-FR" sz="2000" b="0" dirty="0">
                <a:latin typeface="Arial" panose="020B0604020202020204" pitchFamily="34" charset="0"/>
                <a:cs typeface="Arial" panose="020B0604020202020204" pitchFamily="34" charset="0"/>
              </a:rPr>
              <a:t>prévoir des conditions d'implantation des équipements commerciaux spécifiques </a:t>
            </a:r>
            <a:r>
              <a:rPr lang="fr-FR" sz="2000" b="0" dirty="0" smtClean="0">
                <a:latin typeface="Arial" panose="020B0604020202020204" pitchFamily="34" charset="0"/>
                <a:cs typeface="Arial" panose="020B0604020202020204" pitchFamily="34" charset="0"/>
              </a:rPr>
              <a:t>de ces </a:t>
            </a:r>
            <a:r>
              <a:rPr lang="fr-FR" sz="2000" b="0" dirty="0">
                <a:latin typeface="Arial" panose="020B0604020202020204" pitchFamily="34" charset="0"/>
                <a:cs typeface="Arial" panose="020B0604020202020204" pitchFamily="34" charset="0"/>
              </a:rPr>
              <a:t>secteurs </a:t>
            </a:r>
            <a:r>
              <a:rPr lang="fr-FR" sz="2000" b="0" dirty="0" smtClean="0">
                <a:latin typeface="Arial" panose="020B0604020202020204" pitchFamily="34" charset="0"/>
                <a:cs typeface="Arial" panose="020B0604020202020204" pitchFamily="34" charset="0"/>
              </a:rPr>
              <a:t>identifiés.</a:t>
            </a:r>
          </a:p>
          <a:p>
            <a:pPr>
              <a:spcAft>
                <a:spcPts val="600"/>
              </a:spcAft>
            </a:pPr>
            <a:endParaRPr lang="fr-FR" sz="2000" b="0" dirty="0" smtClean="0">
              <a:latin typeface="Arial" panose="020B0604020202020204" pitchFamily="34" charset="0"/>
              <a:cs typeface="Arial" panose="020B0604020202020204" pitchFamily="34" charset="0"/>
            </a:endParaRPr>
          </a:p>
          <a:p>
            <a:pPr algn="just">
              <a:spcAft>
                <a:spcPts val="600"/>
              </a:spcAft>
            </a:pPr>
            <a:endParaRPr lang="fr-FR" sz="2000" b="0" dirty="0">
              <a:latin typeface="Arial" panose="020B0604020202020204" pitchFamily="34" charset="0"/>
              <a:cs typeface="Arial" panose="020B0604020202020204" pitchFamily="34" charset="0"/>
            </a:endParaRPr>
          </a:p>
        </p:txBody>
      </p:sp>
      <p:sp>
        <p:nvSpPr>
          <p:cNvPr id="7"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spTree>
    <p:extLst>
      <p:ext uri="{BB962C8B-B14F-4D97-AF65-F5344CB8AC3E}">
        <p14:creationId xmlns:p14="http://schemas.microsoft.com/office/powerpoint/2010/main" val="175107487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344337D-1B86-49A1-B159-31C249C029FE}" type="slidenum">
              <a:rPr lang="fr-FR" smtClean="0"/>
              <a:pPr/>
              <a:t>7</a:t>
            </a:fld>
            <a:endParaRPr lang="fr-FR"/>
          </a:p>
        </p:txBody>
      </p:sp>
      <p:sp>
        <p:nvSpPr>
          <p:cNvPr id="7"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sp>
        <p:nvSpPr>
          <p:cNvPr id="9" name="Titre 1"/>
          <p:cNvSpPr>
            <a:spLocks noGrp="1"/>
          </p:cNvSpPr>
          <p:nvPr>
            <p:ph type="title"/>
          </p:nvPr>
        </p:nvSpPr>
        <p:spPr>
          <a:xfrm>
            <a:off x="971600" y="0"/>
            <a:ext cx="8172400" cy="692696"/>
          </a:xfrm>
        </p:spPr>
        <p:txBody>
          <a:bodyPr/>
          <a:lstStyle/>
          <a:p>
            <a:r>
              <a:rPr lang="fr-FR" sz="3200" b="1" cap="small" dirty="0" smtClean="0">
                <a:solidFill>
                  <a:schemeClr val="accent6">
                    <a:lumMod val="75000"/>
                  </a:schemeClr>
                </a:solidFill>
                <a:latin typeface="Arial" panose="020B0604020202020204" pitchFamily="34" charset="0"/>
                <a:cs typeface="Arial" panose="020B0604020202020204" pitchFamily="34" charset="0"/>
              </a:rPr>
              <a:t>Synthèse : le commerce dans le </a:t>
            </a:r>
            <a:r>
              <a:rPr lang="fr-FR" sz="3200" b="1" cap="small" dirty="0" err="1" smtClean="0">
                <a:solidFill>
                  <a:schemeClr val="accent6">
                    <a:lumMod val="75000"/>
                  </a:schemeClr>
                </a:solidFill>
                <a:latin typeface="Arial" panose="020B0604020202020204" pitchFamily="34" charset="0"/>
                <a:cs typeface="Arial" panose="020B0604020202020204" pitchFamily="34" charset="0"/>
              </a:rPr>
              <a:t>SCoT</a:t>
            </a:r>
            <a:endParaRPr lang="fr-FR" sz="3200" b="1" cap="small" dirty="0">
              <a:solidFill>
                <a:schemeClr val="accent6">
                  <a:lumMod val="75000"/>
                </a:schemeClr>
              </a:solidFill>
              <a:latin typeface="Arial" panose="020B0604020202020204" pitchFamily="34" charset="0"/>
              <a:cs typeface="Arial" panose="020B0604020202020204" pitchFamily="34" charset="0"/>
            </a:endParaRPr>
          </a:p>
        </p:txBody>
      </p:sp>
      <p:pic>
        <p:nvPicPr>
          <p:cNvPr id="10" name="Image 9"/>
          <p:cNvPicPr/>
          <p:nvPr/>
        </p:nvPicPr>
        <p:blipFill rotWithShape="1">
          <a:blip r:embed="rId2" cstate="print">
            <a:extLst>
              <a:ext uri="{28A0092B-C50C-407E-A947-70E740481C1C}">
                <a14:useLocalDpi xmlns:a14="http://schemas.microsoft.com/office/drawing/2010/main"/>
              </a:ext>
            </a:extLst>
          </a:blip>
          <a:srcRect/>
          <a:stretch/>
        </p:blipFill>
        <p:spPr bwMode="auto">
          <a:xfrm>
            <a:off x="1156770" y="1165650"/>
            <a:ext cx="7724617" cy="2767406"/>
          </a:xfrm>
          <a:prstGeom prst="rect">
            <a:avLst/>
          </a:prstGeom>
          <a:ln>
            <a:noFill/>
          </a:ln>
          <a:extLst>
            <a:ext uri="{53640926-AAD7-44D8-BBD7-CCE9431645EC}">
              <a14:shadowObscured xmlns:a14="http://schemas.microsoft.com/office/drawing/2010/main"/>
            </a:ext>
          </a:extLst>
        </p:spPr>
      </p:pic>
      <p:sp>
        <p:nvSpPr>
          <p:cNvPr id="11" name="Espace réservé du contenu 14"/>
          <p:cNvSpPr txBox="1">
            <a:spLocks/>
          </p:cNvSpPr>
          <p:nvPr/>
        </p:nvSpPr>
        <p:spPr>
          <a:xfrm>
            <a:off x="1369052" y="4186492"/>
            <a:ext cx="7307404" cy="2417620"/>
          </a:xfrm>
          <a:prstGeom prst="rect">
            <a:avLst/>
          </a:prstGeom>
        </p:spPr>
        <p:txBody>
          <a:bodyPr/>
          <a:lstStyle>
            <a:lvl1pPr marL="342900" indent="-342900" algn="l" rtl="0" eaLnBrk="0" fontAlgn="base" hangingPunct="0">
              <a:spcBef>
                <a:spcPct val="20000"/>
              </a:spcBef>
              <a:spcAft>
                <a:spcPct val="0"/>
              </a:spcAft>
              <a:buClr>
                <a:srgbClr val="002060"/>
              </a:buClr>
              <a:buSzPct val="100000"/>
              <a:buFontTx/>
              <a:buBlip>
                <a:blip r:embed="rId3"/>
              </a:buBlip>
              <a:defRPr sz="2400" b="1">
                <a:solidFill>
                  <a:schemeClr val="tx1"/>
                </a:solidFill>
                <a:latin typeface="Cambria" panose="02040503050406030204" pitchFamily="18" charset="0"/>
                <a:ea typeface="+mn-ea"/>
                <a:cs typeface="+mn-cs"/>
              </a:defRPr>
            </a:lvl1pPr>
            <a:lvl2pPr marL="631825" indent="-268288" algn="l" rtl="0" eaLnBrk="0" fontAlgn="base" hangingPunct="0">
              <a:spcBef>
                <a:spcPct val="20000"/>
              </a:spcBef>
              <a:spcAft>
                <a:spcPct val="0"/>
              </a:spcAft>
              <a:buClr>
                <a:srgbClr val="002060"/>
              </a:buClr>
              <a:buSzPct val="120000"/>
              <a:buFont typeface="Arial" panose="020B0604020202020204" pitchFamily="34" charset="0"/>
              <a:buChar char="•"/>
              <a:tabLst>
                <a:tab pos="631825" algn="l"/>
              </a:tabLst>
              <a:defRPr sz="2400">
                <a:solidFill>
                  <a:schemeClr val="tx1"/>
                </a:solidFill>
                <a:latin typeface="Cambria" panose="02040503050406030204" pitchFamily="18" charset="0"/>
              </a:defRPr>
            </a:lvl2pPr>
            <a:lvl3pPr marL="1143000" indent="-228600" algn="l" rtl="0" eaLnBrk="0" fontAlgn="base" hangingPunct="0">
              <a:spcBef>
                <a:spcPct val="20000"/>
              </a:spcBef>
              <a:spcAft>
                <a:spcPct val="0"/>
              </a:spcAft>
              <a:buClr>
                <a:srgbClr val="92D050"/>
              </a:buClr>
              <a:buChar char="•"/>
              <a:defRPr sz="2400">
                <a:solidFill>
                  <a:schemeClr val="tx1"/>
                </a:solidFill>
                <a:latin typeface="Cambria" panose="02040503050406030204" pitchFamily="18" charset="0"/>
              </a:defRPr>
            </a:lvl3pPr>
            <a:lvl4pPr marL="1600200" indent="-228600"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7400" indent="-228600"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Aft>
                <a:spcPts val="0"/>
              </a:spcAft>
              <a:buFontTx/>
              <a:buNone/>
            </a:pPr>
            <a:r>
              <a:rPr lang="fr-FR" sz="2000" kern="0" dirty="0" smtClean="0">
                <a:solidFill>
                  <a:srgbClr val="00B0F0"/>
                </a:solidFill>
                <a:latin typeface="Arial" panose="020B0604020202020204" pitchFamily="34" charset="0"/>
                <a:cs typeface="Arial" panose="020B0604020202020204" pitchFamily="34" charset="0"/>
              </a:rPr>
              <a:t>Enjeu du DAAC </a:t>
            </a:r>
            <a:r>
              <a:rPr lang="fr-FR" sz="2000" b="0" kern="0" dirty="0" smtClean="0">
                <a:latin typeface="Arial" panose="020B0604020202020204" pitchFamily="34" charset="0"/>
                <a:cs typeface="Arial" panose="020B0604020202020204" pitchFamily="34" charset="0"/>
              </a:rPr>
              <a:t>► l’émergence d’une vision stratégique et partagée du développement commercial et artisanal décliné dans le </a:t>
            </a:r>
            <a:r>
              <a:rPr lang="fr-FR" sz="2000" b="0" kern="0" dirty="0" err="1" smtClean="0">
                <a:latin typeface="Arial" panose="020B0604020202020204" pitchFamily="34" charset="0"/>
                <a:cs typeface="Arial" panose="020B0604020202020204" pitchFamily="34" charset="0"/>
              </a:rPr>
              <a:t>SCoT</a:t>
            </a:r>
            <a:r>
              <a:rPr lang="fr-FR" sz="2000" b="0" kern="0" dirty="0" smtClean="0">
                <a:latin typeface="Arial" panose="020B0604020202020204" pitchFamily="34" charset="0"/>
                <a:cs typeface="Arial" panose="020B0604020202020204" pitchFamily="34" charset="0"/>
              </a:rPr>
              <a:t> par niveau d’armature urbaine dans le souci des équilibres territoriaux et la volonté de mettre en place une gouvernance adaptée</a:t>
            </a:r>
            <a:r>
              <a:rPr lang="fr-FR" sz="2000" kern="0" dirty="0" smtClean="0">
                <a:latin typeface="Arial" panose="020B0604020202020204" pitchFamily="34" charset="0"/>
                <a:cs typeface="Arial" panose="020B0604020202020204" pitchFamily="34" charset="0"/>
              </a:rPr>
              <a:t>.</a:t>
            </a:r>
          </a:p>
          <a:p>
            <a:pPr marL="0" indent="0" algn="just">
              <a:spcAft>
                <a:spcPts val="0"/>
              </a:spcAft>
              <a:buFontTx/>
              <a:buNone/>
            </a:pPr>
            <a:endParaRPr lang="fr-FR" sz="1800" kern="0" dirty="0">
              <a:latin typeface="Arial" panose="020B0604020202020204" pitchFamily="34" charset="0"/>
              <a:cs typeface="Arial" panose="020B0604020202020204" pitchFamily="34" charset="0"/>
            </a:endParaRPr>
          </a:p>
          <a:p>
            <a:pPr marL="0" indent="0" algn="just">
              <a:spcAft>
                <a:spcPts val="600"/>
              </a:spcAft>
              <a:buNone/>
            </a:pPr>
            <a:r>
              <a:rPr lang="fr-FR" sz="1600" b="0" i="1" dirty="0">
                <a:latin typeface="Arial" panose="020B0604020202020204" pitchFamily="34" charset="0"/>
                <a:cs typeface="Arial" panose="020B0604020202020204" pitchFamily="34" charset="0"/>
              </a:rPr>
              <a:t>NB : l'annulation du document d'aménagement artisanal et commercial ne compromet pas les autres documents du schéma de cohérence territoriale</a:t>
            </a:r>
          </a:p>
          <a:p>
            <a:pPr marL="0" indent="0" algn="just">
              <a:spcAft>
                <a:spcPts val="600"/>
              </a:spcAft>
              <a:buFontTx/>
              <a:buNone/>
            </a:pPr>
            <a:endParaRPr lang="fr-FR" sz="2000" kern="0" dirty="0">
              <a:latin typeface="Arial" panose="020B0604020202020204" pitchFamily="34" charset="0"/>
              <a:cs typeface="Arial" panose="020B0604020202020204" pitchFamily="34" charset="0"/>
            </a:endParaRPr>
          </a:p>
        </p:txBody>
      </p:sp>
      <p:sp>
        <p:nvSpPr>
          <p:cNvPr id="15" name="Espace réservé du contenu 14"/>
          <p:cNvSpPr>
            <a:spLocks noGrp="1"/>
          </p:cNvSpPr>
          <p:nvPr>
            <p:ph idx="1"/>
          </p:nvPr>
        </p:nvSpPr>
        <p:spPr>
          <a:xfrm>
            <a:off x="6818762" y="3703080"/>
            <a:ext cx="3024336" cy="518028"/>
          </a:xfrm>
        </p:spPr>
        <p:txBody>
          <a:bodyPr/>
          <a:lstStyle/>
          <a:p>
            <a:pPr marL="0" indent="0" algn="just">
              <a:spcAft>
                <a:spcPts val="600"/>
              </a:spcAft>
              <a:buNone/>
              <a:tabLst>
                <a:tab pos="5021263" algn="l"/>
              </a:tabLst>
            </a:pPr>
            <a:r>
              <a:rPr lang="fr-FR" sz="1200" b="0" i="1" dirty="0" smtClean="0">
                <a:latin typeface="Arial" panose="020B0604020202020204" pitchFamily="34" charset="0"/>
                <a:cs typeface="Arial" panose="020B0604020202020204" pitchFamily="34" charset="0"/>
              </a:rPr>
              <a:t>Source : DREAL Bretagne</a:t>
            </a:r>
            <a:endParaRPr lang="fr-FR" sz="1200" b="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61422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1556792"/>
            <a:ext cx="6984776" cy="511256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3" name="Espace réservé de la date 2"/>
          <p:cNvSpPr>
            <a:spLocks noGrp="1"/>
          </p:cNvSpPr>
          <p:nvPr>
            <p:ph type="dt" sz="half" idx="10"/>
          </p:nvPr>
        </p:nvSpPr>
        <p:spPr/>
        <p:txBody>
          <a:bodyPr/>
          <a:lstStyle/>
          <a:p>
            <a:r>
              <a:rPr lang="fr-FR" dirty="0" smtClean="0"/>
              <a:t>18 novembre 2015</a:t>
            </a:r>
            <a:endParaRPr lang="fr-FR" dirty="0"/>
          </a:p>
        </p:txBody>
      </p:sp>
      <p:sp>
        <p:nvSpPr>
          <p:cNvPr id="2052" name="Rectangle 27"/>
          <p:cNvSpPr>
            <a:spLocks noGrp="1" noChangeArrowheads="1"/>
          </p:cNvSpPr>
          <p:nvPr>
            <p:ph type="ctrTitle" idx="4294967295"/>
          </p:nvPr>
        </p:nvSpPr>
        <p:spPr>
          <a:xfrm>
            <a:off x="3203847" y="2348880"/>
            <a:ext cx="5940153" cy="2366963"/>
          </a:xfrm>
          <a:prstGeom prst="rect">
            <a:avLst/>
          </a:prstGeom>
          <a:noFill/>
        </p:spPr>
        <p:txBody>
          <a:bodyPr anchor="ctr"/>
          <a:lstStyle/>
          <a:p>
            <a:pPr eaLnBrk="1" hangingPunct="1">
              <a:spcBef>
                <a:spcPct val="200000"/>
              </a:spcBef>
              <a:spcAft>
                <a:spcPct val="200000"/>
              </a:spcAft>
            </a:pPr>
            <a:r>
              <a:rPr lang="fr-FR" sz="3200" b="1" cap="small" dirty="0" smtClean="0">
                <a:solidFill>
                  <a:schemeClr val="accent6">
                    <a:lumMod val="75000"/>
                  </a:schemeClr>
                </a:solidFill>
                <a:latin typeface="Arial" panose="020B0604020202020204" pitchFamily="34" charset="0"/>
                <a:cs typeface="Arial" panose="020B0604020202020204" pitchFamily="34" charset="0"/>
              </a:rPr>
              <a:t>Synthèse du diagnostic commercial et artisanal</a:t>
            </a:r>
            <a:endParaRPr lang="fr-FR" sz="3200" b="1" cap="small"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648361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344337D-1B86-49A1-B159-31C249C029FE}" type="slidenum">
              <a:rPr lang="fr-FR" smtClean="0"/>
              <a:pPr>
                <a:defRPr/>
              </a:pPr>
              <a:t>9</a:t>
            </a:fld>
            <a:endParaRPr lang="fr-FR"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Espace réservé de la date 3"/>
          <p:cNvSpPr>
            <a:spLocks noGrp="1"/>
          </p:cNvSpPr>
          <p:nvPr>
            <p:ph type="dt" sz="half" idx="10"/>
          </p:nvPr>
        </p:nvSpPr>
        <p:spPr>
          <a:xfrm rot="16200000">
            <a:off x="-569540" y="5449044"/>
            <a:ext cx="2193032" cy="457200"/>
          </a:xfrm>
        </p:spPr>
        <p:txBody>
          <a:bodyPr/>
          <a:lstStyle/>
          <a:p>
            <a:pPr>
              <a:defRPr/>
            </a:pPr>
            <a:r>
              <a:rPr lang="fr-FR" dirty="0" smtClean="0"/>
              <a:t>18 novembre 2015</a:t>
            </a:r>
            <a:endParaRPr lang="fr-FR" dirty="0"/>
          </a:p>
        </p:txBody>
      </p:sp>
      <p:sp>
        <p:nvSpPr>
          <p:cNvPr id="14" name="Titre 1"/>
          <p:cNvSpPr>
            <a:spLocks noGrp="1"/>
          </p:cNvSpPr>
          <p:nvPr>
            <p:ph type="title"/>
          </p:nvPr>
        </p:nvSpPr>
        <p:spPr>
          <a:xfrm>
            <a:off x="971600" y="0"/>
            <a:ext cx="8172400" cy="692696"/>
          </a:xfrm>
        </p:spPr>
        <p:txBody>
          <a:bodyPr/>
          <a:lstStyle/>
          <a:p>
            <a:r>
              <a:rPr lang="fr-FR" sz="3200" b="1" cap="small" dirty="0" smtClean="0">
                <a:solidFill>
                  <a:schemeClr val="accent6">
                    <a:lumMod val="75000"/>
                  </a:schemeClr>
                </a:solidFill>
                <a:latin typeface="Arial" panose="020B0604020202020204" pitchFamily="34" charset="0"/>
                <a:cs typeface="Arial" panose="020B0604020202020204" pitchFamily="34" charset="0"/>
              </a:rPr>
              <a:t>La structure économique</a:t>
            </a:r>
            <a:endParaRPr lang="fr-FR" sz="3200" b="1" cap="small" dirty="0">
              <a:solidFill>
                <a:schemeClr val="accent6">
                  <a:lumMod val="75000"/>
                </a:schemeClr>
              </a:solidFill>
              <a:latin typeface="Arial" panose="020B0604020202020204" pitchFamily="34" charset="0"/>
              <a:cs typeface="Arial" panose="020B0604020202020204" pitchFamily="34" charset="0"/>
            </a:endParaRPr>
          </a:p>
        </p:txBody>
      </p:sp>
      <p:pic>
        <p:nvPicPr>
          <p:cNvPr id="18" name="Image 17"/>
          <p:cNvPicPr/>
          <p:nvPr/>
        </p:nvPicPr>
        <p:blipFill rotWithShape="1">
          <a:blip r:embed="rId2" cstate="print">
            <a:extLst>
              <a:ext uri="{28A0092B-C50C-407E-A947-70E740481C1C}">
                <a14:useLocalDpi xmlns:a14="http://schemas.microsoft.com/office/drawing/2010/main"/>
              </a:ext>
            </a:extLst>
          </a:blip>
          <a:srcRect/>
          <a:stretch/>
        </p:blipFill>
        <p:spPr bwMode="auto">
          <a:xfrm>
            <a:off x="3779912" y="1268760"/>
            <a:ext cx="5130733" cy="5045492"/>
          </a:xfrm>
          <a:prstGeom prst="rect">
            <a:avLst/>
          </a:prstGeom>
          <a:ln>
            <a:noFill/>
          </a:ln>
          <a:extLst>
            <a:ext uri="{53640926-AAD7-44D8-BBD7-CCE9431645EC}">
              <a14:shadowObscured xmlns:a14="http://schemas.microsoft.com/office/drawing/2010/main"/>
            </a:ext>
          </a:extLst>
        </p:spPr>
      </p:pic>
      <p:sp>
        <p:nvSpPr>
          <p:cNvPr id="19" name="Espace réservé du contenu 2"/>
          <p:cNvSpPr>
            <a:spLocks noGrp="1"/>
          </p:cNvSpPr>
          <p:nvPr>
            <p:ph idx="1"/>
          </p:nvPr>
        </p:nvSpPr>
        <p:spPr>
          <a:xfrm>
            <a:off x="942572" y="1167724"/>
            <a:ext cx="3744416" cy="576064"/>
          </a:xfrm>
        </p:spPr>
        <p:txBody>
          <a:bodyPr/>
          <a:lstStyle/>
          <a:p>
            <a:pPr marL="0" indent="0">
              <a:buNone/>
            </a:pPr>
            <a:r>
              <a:rPr lang="fr-FR" sz="1800" dirty="0" smtClean="0">
                <a:latin typeface="Arial" panose="020B0604020202020204" pitchFamily="34" charset="0"/>
                <a:cs typeface="Arial" panose="020B0604020202020204" pitchFamily="34" charset="0"/>
              </a:rPr>
              <a:t>Le </a:t>
            </a:r>
            <a:r>
              <a:rPr lang="fr-FR" sz="1800" dirty="0">
                <a:latin typeface="Arial" panose="020B0604020202020204" pitchFamily="34" charset="0"/>
                <a:cs typeface="Arial" panose="020B0604020202020204" pitchFamily="34" charset="0"/>
              </a:rPr>
              <a:t>tissu d’entreprises du territoire est caractérisé par : </a:t>
            </a:r>
          </a:p>
          <a:p>
            <a:pPr marL="261938" lvl="0" indent="-261938"/>
            <a:r>
              <a:rPr lang="fr-FR" sz="1800" dirty="0">
                <a:latin typeface="Arial" panose="020B0604020202020204" pitchFamily="34" charset="0"/>
                <a:cs typeface="Arial" panose="020B0604020202020204" pitchFamily="34" charset="0"/>
              </a:rPr>
              <a:t>la densité des petites entreprises commerciales et artisanales dans les services, le commerce alimentaire et d’équipement de la personne, le bâtiment et les activités du </a:t>
            </a:r>
            <a:r>
              <a:rPr lang="fr-FR" sz="1800" dirty="0" smtClean="0">
                <a:latin typeface="Arial" panose="020B0604020202020204" pitchFamily="34" charset="0"/>
                <a:cs typeface="Arial" panose="020B0604020202020204" pitchFamily="34" charset="0"/>
              </a:rPr>
              <a:t>bois, </a:t>
            </a:r>
            <a:endParaRPr lang="fr-FR" sz="1800" dirty="0">
              <a:latin typeface="Arial" panose="020B0604020202020204" pitchFamily="34" charset="0"/>
              <a:cs typeface="Arial" panose="020B0604020202020204" pitchFamily="34" charset="0"/>
            </a:endParaRPr>
          </a:p>
          <a:p>
            <a:pPr marL="261938" lvl="0" indent="-261938"/>
            <a:r>
              <a:rPr lang="fr-FR" sz="1800" dirty="0">
                <a:latin typeface="Arial" panose="020B0604020202020204" pitchFamily="34" charset="0"/>
                <a:cs typeface="Arial" panose="020B0604020202020204" pitchFamily="34" charset="0"/>
              </a:rPr>
              <a:t>la prédominance de l’activité bois qui regroupe un nombre très important de métiers allant de l’exploitation à la transformation, </a:t>
            </a:r>
          </a:p>
          <a:p>
            <a:pPr marL="261938" lvl="0" indent="-261938"/>
            <a:r>
              <a:rPr lang="fr-FR" sz="1800" dirty="0">
                <a:latin typeface="Arial" panose="020B0604020202020204" pitchFamily="34" charset="0"/>
                <a:cs typeface="Arial" panose="020B0604020202020204" pitchFamily="34" charset="0"/>
              </a:rPr>
              <a:t>la place du secteur industriel et des grandes entreprises implantées localement (souvent en rapport avec la ressource bois).</a:t>
            </a:r>
          </a:p>
          <a:p>
            <a:pPr algn="just"/>
            <a:endParaRPr lang="fr-FR" sz="1800" dirty="0">
              <a:latin typeface="Arial" panose="020B0604020202020204" pitchFamily="34" charset="0"/>
              <a:cs typeface="Arial" panose="020B0604020202020204" pitchFamily="34" charset="0"/>
            </a:endParaRPr>
          </a:p>
        </p:txBody>
      </p:sp>
      <p:sp>
        <p:nvSpPr>
          <p:cNvPr id="20" name="Espace réservé du contenu 14"/>
          <p:cNvSpPr txBox="1">
            <a:spLocks/>
          </p:cNvSpPr>
          <p:nvPr/>
        </p:nvSpPr>
        <p:spPr>
          <a:xfrm>
            <a:off x="5566160" y="6111089"/>
            <a:ext cx="3933518" cy="518028"/>
          </a:xfrm>
          <a:prstGeom prst="rect">
            <a:avLst/>
          </a:prstGeom>
        </p:spPr>
        <p:txBody>
          <a:bodyPr/>
          <a:lstStyle>
            <a:lvl1pPr marL="342900" indent="-342900" algn="l" rtl="0" eaLnBrk="0" fontAlgn="base" hangingPunct="0">
              <a:spcBef>
                <a:spcPct val="20000"/>
              </a:spcBef>
              <a:spcAft>
                <a:spcPct val="0"/>
              </a:spcAft>
              <a:buClr>
                <a:srgbClr val="002060"/>
              </a:buClr>
              <a:buSzPct val="100000"/>
              <a:buFontTx/>
              <a:buBlip>
                <a:blip r:embed="rId3"/>
              </a:buBlip>
              <a:defRPr sz="2400" b="1">
                <a:solidFill>
                  <a:schemeClr val="tx1"/>
                </a:solidFill>
                <a:latin typeface="Cambria" panose="02040503050406030204" pitchFamily="18" charset="0"/>
                <a:ea typeface="+mn-ea"/>
                <a:cs typeface="+mn-cs"/>
              </a:defRPr>
            </a:lvl1pPr>
            <a:lvl2pPr marL="631825" indent="-268288" algn="l" rtl="0" eaLnBrk="0" fontAlgn="base" hangingPunct="0">
              <a:spcBef>
                <a:spcPct val="20000"/>
              </a:spcBef>
              <a:spcAft>
                <a:spcPct val="0"/>
              </a:spcAft>
              <a:buClr>
                <a:srgbClr val="002060"/>
              </a:buClr>
              <a:buSzPct val="120000"/>
              <a:buFont typeface="Arial" panose="020B0604020202020204" pitchFamily="34" charset="0"/>
              <a:buChar char="•"/>
              <a:tabLst>
                <a:tab pos="631825" algn="l"/>
              </a:tabLst>
              <a:defRPr sz="2400">
                <a:solidFill>
                  <a:schemeClr val="tx1"/>
                </a:solidFill>
                <a:latin typeface="Cambria" panose="02040503050406030204" pitchFamily="18" charset="0"/>
              </a:defRPr>
            </a:lvl2pPr>
            <a:lvl3pPr marL="1143000" indent="-228600" algn="l" rtl="0" eaLnBrk="0" fontAlgn="base" hangingPunct="0">
              <a:spcBef>
                <a:spcPct val="20000"/>
              </a:spcBef>
              <a:spcAft>
                <a:spcPct val="0"/>
              </a:spcAft>
              <a:buClr>
                <a:srgbClr val="92D050"/>
              </a:buClr>
              <a:buChar char="•"/>
              <a:defRPr sz="2400">
                <a:solidFill>
                  <a:schemeClr val="tx1"/>
                </a:solidFill>
                <a:latin typeface="Cambria" panose="02040503050406030204" pitchFamily="18" charset="0"/>
              </a:defRPr>
            </a:lvl3pPr>
            <a:lvl4pPr marL="1600200" indent="-228600" algn="l" rtl="0" eaLnBrk="0" fontAlgn="base" hangingPunct="0">
              <a:spcBef>
                <a:spcPct val="20000"/>
              </a:spcBef>
              <a:spcAft>
                <a:spcPct val="0"/>
              </a:spcAft>
              <a:buChar char="–"/>
              <a:defRPr sz="2000">
                <a:solidFill>
                  <a:schemeClr val="tx1"/>
                </a:solidFill>
                <a:latin typeface="Cambria" panose="02040503050406030204" pitchFamily="18" charset="0"/>
              </a:defRPr>
            </a:lvl4pPr>
            <a:lvl5pPr marL="2057400" indent="-228600" algn="l" rtl="0" eaLnBrk="0" fontAlgn="base" hangingPunct="0">
              <a:spcBef>
                <a:spcPct val="20000"/>
              </a:spcBef>
              <a:spcAft>
                <a:spcPct val="0"/>
              </a:spcAft>
              <a:buChar char="»"/>
              <a:defRPr sz="2000">
                <a:solidFill>
                  <a:schemeClr val="tx1"/>
                </a:solidFill>
                <a:latin typeface="Cambria" panose="020405030504060302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Aft>
                <a:spcPts val="600"/>
              </a:spcAft>
              <a:buFontTx/>
              <a:buNone/>
              <a:tabLst>
                <a:tab pos="5021263" algn="l"/>
              </a:tabLst>
            </a:pPr>
            <a:r>
              <a:rPr lang="fr-FR" sz="1200" b="0" i="1" kern="0" dirty="0" smtClean="0">
                <a:latin typeface="Arial" panose="020B0604020202020204" pitchFamily="34" charset="0"/>
                <a:cs typeface="Arial" panose="020B0604020202020204" pitchFamily="34" charset="0"/>
              </a:rPr>
              <a:t>Source : INSEE  (nombre d’entreprise en 2013)</a:t>
            </a:r>
            <a:endParaRPr lang="fr-FR" sz="1200" b="0" i="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45914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5895</TotalTime>
  <Words>1472</Words>
  <Application>Microsoft Office PowerPoint</Application>
  <PresentationFormat>Affichage à l'écran (4:3)</PresentationFormat>
  <Paragraphs>211</Paragraphs>
  <Slides>27</Slides>
  <Notes>5</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Modèle par défaut</vt:lpstr>
      <vt:lpstr>Élaboration du SCoT du Born   Document d’Aménagement Artisanal et Commercial DAAC</vt:lpstr>
      <vt:lpstr>Déroulé de la réunion</vt:lpstr>
      <vt:lpstr>Les évolutions récentes du contexte législatif  en matière  d’aménagement commercial</vt:lpstr>
      <vt:lpstr>Contexte législatif </vt:lpstr>
      <vt:lpstr>Article L122-1-9 du CU</vt:lpstr>
      <vt:lpstr>Article L122-1-9 du CU</vt:lpstr>
      <vt:lpstr>Synthèse : le commerce dans le SCoT</vt:lpstr>
      <vt:lpstr>Synthèse du diagnostic commercial et artisanal</vt:lpstr>
      <vt:lpstr>La structure économique</vt:lpstr>
      <vt:lpstr>La structure économique</vt:lpstr>
      <vt:lpstr>La structure économique</vt:lpstr>
      <vt:lpstr>Le commerce</vt:lpstr>
      <vt:lpstr>Zoom : pôle structurant de Biscarrosse</vt:lpstr>
      <vt:lpstr>Objectifs affiches au PADD (en cours)</vt:lpstr>
      <vt:lpstr>Zoom : pôle structurant de Mimizan</vt:lpstr>
      <vt:lpstr>Objectifs affiches au PADD (en cours)</vt:lpstr>
      <vt:lpstr>Zoom : pôle secondaire de Parentis</vt:lpstr>
      <vt:lpstr>Objectifs affiches au PADD (approuve) </vt:lpstr>
      <vt:lpstr>Présentation PowerPoint</vt:lpstr>
      <vt:lpstr>Présentation PowerPoint</vt:lpstr>
      <vt:lpstr>conclusions du diagnostic </vt:lpstr>
      <vt:lpstr>Prise en compte du Fonctionnement Territorial global…  </vt:lpstr>
      <vt:lpstr>L’inscription de la stratégie du développement commercial et artisanal                au padd</vt:lpstr>
      <vt:lpstr>LES PRINCIPES FONDAMENTAUX  RETENUS AU PADD</vt:lpstr>
      <vt:lpstr>ENJEUX DU DAAC : LOCALISATION DES SECTEURS D’IMPLANTATION COMMERCIALE</vt:lpstr>
      <vt:lpstr>ENJEUX DU DAAC : LOCALISATION DES SECTEURS D’IMPLANTATION COMMERCIALE</vt:lpstr>
      <vt:lpstr>Élaboration du SCoT du Born   Document d’Aménagement Artisanal et Commercial DAAC</vt:lpstr>
    </vt:vector>
  </TitlesOfParts>
  <Company>Citadia Conseil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Cyrille</dc:creator>
  <cp:lastModifiedBy>MAH</cp:lastModifiedBy>
  <cp:revision>446</cp:revision>
  <cp:lastPrinted>2015-11-17T11:18:55Z</cp:lastPrinted>
  <dcterms:created xsi:type="dcterms:W3CDTF">2005-10-04T14:02:38Z</dcterms:created>
  <dcterms:modified xsi:type="dcterms:W3CDTF">2015-11-17T15:44:13Z</dcterms:modified>
</cp:coreProperties>
</file>